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2" d="100"/>
          <a:sy n="142" d="100"/>
        </p:scale>
        <p:origin x="126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62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46888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2743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Informações de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Contato</a:t>
            </a:r>
            <a:endParaRPr lang="en-US" sz="2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457200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297680" y="4114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Rua Odílio Bacelar 43, Casa,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Urca, Rio de Janeiro/ RJ</a:t>
            </a:r>
            <a:endParaRPr lang="en-US" sz="11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457200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223760" y="4114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Mello Bity, Guetta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Advogados</a:t>
            </a:r>
            <a:endParaRPr lang="en-US" sz="11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1920" y="1097280"/>
            <a:ext cx="256032" cy="256032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4297680" y="106984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www.mbglaw.com.br</a:t>
            </a:r>
            <a:endParaRPr lang="en-US" sz="11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0" y="1097280"/>
            <a:ext cx="256032" cy="256032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7223760" y="106984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@mbg_law</a:t>
            </a:r>
            <a:endParaRPr lang="en-US" sz="1100" dirty="0"/>
          </a:p>
        </p:txBody>
      </p:sp>
      <p:sp>
        <p:nvSpPr>
          <p:cNvPr id="13" name="Text 7"/>
          <p:cNvSpPr/>
          <p:nvPr/>
        </p:nvSpPr>
        <p:spPr>
          <a:xfrm>
            <a:off x="45720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 Castro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Mello Bity</a:t>
            </a:r>
            <a:endParaRPr lang="en-US" sz="12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337560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73152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98888-2595</a:t>
            </a:r>
            <a:endParaRPr lang="en-US" sz="10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3657600"/>
            <a:ext cx="182880" cy="18288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73152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monicabity@mbglaw.com.br</a:t>
            </a:r>
            <a:endParaRPr lang="en-US" sz="10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77640"/>
            <a:ext cx="182880" cy="182880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73152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  <p:sp>
        <p:nvSpPr>
          <p:cNvPr id="20" name="Text 11"/>
          <p:cNvSpPr/>
          <p:nvPr/>
        </p:nvSpPr>
        <p:spPr>
          <a:xfrm>
            <a:off x="256032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Guetta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Folescu</a:t>
            </a:r>
            <a:endParaRPr lang="en-US" sz="12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0320" y="3337560"/>
            <a:ext cx="182880" cy="18288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283464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99211-6054</a:t>
            </a:r>
            <a:endParaRPr lang="en-US" sz="10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60320" y="3657600"/>
            <a:ext cx="182880" cy="18288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283464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rafael@mbglaw.com.br</a:t>
            </a:r>
            <a:endParaRPr lang="en-US" sz="1000" dirty="0"/>
          </a:p>
        </p:txBody>
      </p:sp>
      <p:pic>
        <p:nvPicPr>
          <p:cNvPr id="25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0" y="3977640"/>
            <a:ext cx="182880" cy="182880"/>
          </a:xfrm>
          <a:prstGeom prst="rect">
            <a:avLst/>
          </a:prstGeom>
        </p:spPr>
      </p:pic>
      <p:sp>
        <p:nvSpPr>
          <p:cNvPr id="26" name="Text 14"/>
          <p:cNvSpPr/>
          <p:nvPr/>
        </p:nvSpPr>
        <p:spPr>
          <a:xfrm>
            <a:off x="283464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  <p:sp>
        <p:nvSpPr>
          <p:cNvPr id="27" name="Text 15"/>
          <p:cNvSpPr/>
          <p:nvPr/>
        </p:nvSpPr>
        <p:spPr>
          <a:xfrm>
            <a:off x="466344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Filipe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Mello Bity Lima</a:t>
            </a:r>
            <a:endParaRPr lang="en-US" sz="120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440" y="3337560"/>
            <a:ext cx="182880" cy="182880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493776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98664-2596</a:t>
            </a:r>
            <a:endParaRPr lang="en-US" sz="1000" dirty="0"/>
          </a:p>
        </p:txBody>
      </p:sp>
      <p:pic>
        <p:nvPicPr>
          <p:cNvPr id="30" name="Image 11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3440" y="3657600"/>
            <a:ext cx="182880" cy="182880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493776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joaofilipe.bity@mbglaw.com.br</a:t>
            </a:r>
            <a:endParaRPr lang="en-US" sz="1000" dirty="0"/>
          </a:p>
        </p:txBody>
      </p:sp>
      <p:pic>
        <p:nvPicPr>
          <p:cNvPr id="32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977640"/>
            <a:ext cx="182880" cy="182880"/>
          </a:xfrm>
          <a:prstGeom prst="rect">
            <a:avLst/>
          </a:prstGeom>
        </p:spPr>
      </p:pic>
      <p:sp>
        <p:nvSpPr>
          <p:cNvPr id="33" name="Text 18"/>
          <p:cNvSpPr/>
          <p:nvPr/>
        </p:nvSpPr>
        <p:spPr>
          <a:xfrm>
            <a:off x="493776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São Paulo/SP</a:t>
            </a:r>
            <a:endParaRPr lang="en-US" sz="1000" dirty="0"/>
          </a:p>
        </p:txBody>
      </p:sp>
      <p:sp>
        <p:nvSpPr>
          <p:cNvPr id="34" name="Text 19"/>
          <p:cNvSpPr/>
          <p:nvPr/>
        </p:nvSpPr>
        <p:spPr>
          <a:xfrm>
            <a:off x="6766560" y="27432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José Victor Castelo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Branco Neves da Silva</a:t>
            </a:r>
            <a:endParaRPr lang="en-US" sz="1200" dirty="0"/>
          </a:p>
        </p:txBody>
      </p:sp>
      <p:pic>
        <p:nvPicPr>
          <p:cNvPr id="35" name="Image 1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6560" y="3337560"/>
            <a:ext cx="182880" cy="182880"/>
          </a:xfrm>
          <a:prstGeom prst="rect">
            <a:avLst/>
          </a:prstGeom>
        </p:spPr>
      </p:pic>
      <p:sp>
        <p:nvSpPr>
          <p:cNvPr id="36" name="Text 20"/>
          <p:cNvSpPr/>
          <p:nvPr/>
        </p:nvSpPr>
        <p:spPr>
          <a:xfrm>
            <a:off x="7040880" y="331012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+55 21 99817-9186</a:t>
            </a:r>
            <a:endParaRPr lang="en-US" sz="1000" dirty="0"/>
          </a:p>
        </p:txBody>
      </p:sp>
      <p:pic>
        <p:nvPicPr>
          <p:cNvPr id="37" name="Image 1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6560" y="3657600"/>
            <a:ext cx="182880" cy="182880"/>
          </a:xfrm>
          <a:prstGeom prst="rect">
            <a:avLst/>
          </a:prstGeom>
        </p:spPr>
      </p:pic>
      <p:sp>
        <p:nvSpPr>
          <p:cNvPr id="38" name="Text 21"/>
          <p:cNvSpPr/>
          <p:nvPr/>
        </p:nvSpPr>
        <p:spPr>
          <a:xfrm>
            <a:off x="7040880" y="3630168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josevictor@mbglaw.com.br</a:t>
            </a:r>
            <a:endParaRPr lang="en-US" sz="1000" dirty="0"/>
          </a:p>
        </p:txBody>
      </p:sp>
      <p:pic>
        <p:nvPicPr>
          <p:cNvPr id="39" name="Image 1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0" y="3977640"/>
            <a:ext cx="182880" cy="182880"/>
          </a:xfrm>
          <a:prstGeom prst="rect">
            <a:avLst/>
          </a:prstGeom>
        </p:spPr>
      </p:pic>
      <p:sp>
        <p:nvSpPr>
          <p:cNvPr id="40" name="Text 22"/>
          <p:cNvSpPr/>
          <p:nvPr/>
        </p:nvSpPr>
        <p:spPr>
          <a:xfrm>
            <a:off x="7040880" y="39502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Rio de Janeiro/RJ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26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[TITULO DO PLANEJAMENTO]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[Tipo de Estudo] – [Nome do Cliente]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1828800" y="3383280"/>
            <a:ext cx="5486400" cy="18288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731520" y="4206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MBG Law | [MM/AAAA]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Resumo Executivo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just">
              <a:buNone/>
            </a:pP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[Breve descrição do planejamento patrimonial e sucessório da família, com patrimônio consolidado e visão geral das sociedades.]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2148840"/>
            <a:ext cx="8046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Patrimônio Total Consolidado: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[R$ XX.XXX.XXX,XX]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Sociedades Operacionais: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[Listar sociedades e margens]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Receita Total [ANO]: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[R$ X.XXX.XXX,XX com lucro líquido de R$ X.XXX.XXX,XX]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Principais Objetivos: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[Reestruturação societária, planejamento sucessório, otimização tributária, proteção patrimonial]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Organograma Societário Atual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48640" y="1371600"/>
            <a:ext cx="8046720" cy="3291840"/>
          </a:xfrm>
          <a:prstGeom prst="rect">
            <a:avLst/>
          </a:prstGeom>
          <a:solidFill>
            <a:srgbClr val="F9F6F3"/>
          </a:solidFill>
          <a:ln w="12700">
            <a:solidFill>
              <a:srgbClr val="B9BEC2"/>
            </a:solidFill>
            <a:prstDash val="dash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1371600" y="1828800"/>
            <a:ext cx="6400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[Inserir organograma da estrutura societária atual aqui]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Utilizar caixas para sócios, holdings e operacionais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linhas de participação percentual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Organograma Societário Proposto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0" y="320040"/>
            <a:ext cx="1463040" cy="36576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Text 4"/>
          <p:cNvSpPr/>
          <p:nvPr/>
        </p:nvSpPr>
        <p:spPr>
          <a:xfrm>
            <a:off x="7315200" y="3200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PROPOSTA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8046720" cy="3291840"/>
          </a:xfrm>
          <a:prstGeom prst="rect">
            <a:avLst/>
          </a:prstGeom>
          <a:solidFill>
            <a:srgbClr val="F9F6F3"/>
          </a:solidFill>
          <a:ln w="19050">
            <a:solidFill>
              <a:srgbClr val="BDAE78"/>
            </a:solidFill>
            <a:prstDash val="dash"/>
          </a:ln>
        </p:spPr>
        <p:txBody>
          <a:bodyPr/>
          <a:lstStyle/>
          <a:p>
            <a:endParaRPr lang="pt-BR"/>
          </a:p>
        </p:txBody>
      </p:sp>
      <p:sp>
        <p:nvSpPr>
          <p:cNvPr id="8" name="Text 6"/>
          <p:cNvSpPr/>
          <p:nvPr/>
        </p:nvSpPr>
        <p:spPr>
          <a:xfrm>
            <a:off x="1371600" y="1828800"/>
            <a:ext cx="6400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[Inserir organograma da estrutura proposta aqui]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Destacar mudanças em relação ao organograma atual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cores diferenciadas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[Título da Seção]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[Subtítulo ou contexto da seção]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80467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[Tópico 1]: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[Explicação detalhada do primeiro ponto, incluindo fundamentação legal e impactos práticos para o cliente.]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[Tópico 2]: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[Explicação do segundo ponto com detalhes relevantes.]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[Tópico 3]: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[Explicação do terceiro ponto.]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[Tópico 4]: </a:t>
            </a:r>
            <a:r>
              <a:rPr lang="en-US" sz="13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[Explicação do quarto ponto.]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[Título Comparativo]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31920" cy="329184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3931920" cy="457200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[Cenário A]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85800" y="2011680"/>
            <a:ext cx="34747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 do cenário A]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[Vantagem 1]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[Vantagem 2]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[Desvantagem 1]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tributária: [X%]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417320"/>
            <a:ext cx="3931920" cy="3291840"/>
          </a:xfrm>
          <a:prstGeom prst="rect">
            <a:avLst/>
          </a:prstGeom>
          <a:solidFill>
            <a:srgbClr val="F9F6F3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0" name="Shape 8"/>
          <p:cNvSpPr/>
          <p:nvPr/>
        </p:nvSpPr>
        <p:spPr>
          <a:xfrm>
            <a:off x="4754880" y="1417320"/>
            <a:ext cx="3931920" cy="45720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754880" y="14173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[Cenário B]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83480" y="2011680"/>
            <a:ext cx="34747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 do cenário B]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[Vantagem 1]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[Vantagem 2]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[Vantagem 3]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tributária: [X%]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452360" y="1188720"/>
            <a:ext cx="1234440" cy="274320"/>
          </a:xfrm>
          <a:prstGeom prst="rect">
            <a:avLst/>
          </a:prstGeom>
          <a:solidFill>
            <a:srgbClr val="BDAE78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7452360" y="1188720"/>
            <a:ext cx="1234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RECOMENDADO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 de Implementação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2807208"/>
            <a:ext cx="7680960" cy="27432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024" y="2651760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13816" y="17373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[Fase 1]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13816" y="21031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[Descrição]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13816" y="3063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[Mês 1-2]</a:t>
            </a:r>
            <a:endParaRPr lang="en-US" sz="10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1216" y="2651760"/>
            <a:ext cx="329184" cy="32918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350008" y="17373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[Fase 2]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2350008" y="21031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[Descrição]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2350008" y="3063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[Mês 3-4]</a:t>
            </a:r>
            <a:endParaRPr lang="en-US" sz="10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7408" y="2651760"/>
            <a:ext cx="329184" cy="32918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886200" y="17373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[Fase 3]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3886200" y="21031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[Descrição]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3886200" y="3063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[Mês 5-6]</a:t>
            </a:r>
            <a:endParaRPr lang="en-US" sz="100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651760"/>
            <a:ext cx="329184" cy="32918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422392" y="17373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[Fase 4]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5422392" y="21031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[Descrição]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5422392" y="3063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[Mês 7-8]</a:t>
            </a:r>
            <a:endParaRPr lang="en-US" sz="10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9792" y="2651760"/>
            <a:ext cx="329184" cy="329184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958584" y="17373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[Fase 5]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6958584" y="210312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[Descrição]</a:t>
            </a:r>
            <a:endParaRPr lang="en-US" sz="1000" dirty="0"/>
          </a:p>
        </p:txBody>
      </p:sp>
      <p:sp>
        <p:nvSpPr>
          <p:cNvPr id="25" name="Text 18"/>
          <p:cNvSpPr/>
          <p:nvPr/>
        </p:nvSpPr>
        <p:spPr>
          <a:xfrm>
            <a:off x="6958584" y="3063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DAE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[Mês 9-10]</a:t>
            </a:r>
            <a:endParaRPr lang="en-US" sz="1000" dirty="0"/>
          </a:p>
        </p:txBody>
      </p:sp>
      <p:sp>
        <p:nvSpPr>
          <p:cNvPr id="26" name="Text 19"/>
          <p:cNvSpPr/>
          <p:nvPr/>
        </p:nvSpPr>
        <p:spPr>
          <a:xfrm>
            <a:off x="548640" y="39319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[Observações sobre o cronograma e condições de implementação]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5EAE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548640" y="274320"/>
            <a:ext cx="548640" cy="54864"/>
          </a:xfrm>
          <a:prstGeom prst="rect">
            <a:avLst/>
          </a:prstGeom>
          <a:solidFill>
            <a:srgbClr val="1426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548640" y="384048"/>
            <a:ext cx="8046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426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Equipe e Filiações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Monica Castro de Mello Bity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1916" y="1746154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Chambers &amp; Partners High Net Worth, 2020, 2021, 2022 &amp; 2025</a:t>
            </a:r>
            <a:endParaRPr lang="en-US" sz="1000" dirty="0"/>
          </a:p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OAB/RJ, ABDF e IFA.</a:t>
            </a:r>
            <a:endParaRPr lang="en-US" sz="1000" dirty="0"/>
          </a:p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Full da STEP – Londres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66344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Rafael Guetta Folescu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663440" y="169164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56716" y="1694329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FGV Law Program – Direito Societário e Mercado de Capitais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864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Filipe Mello Bity Lima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3154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306923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  <a:endParaRPr lang="en-US" sz="1000" dirty="0"/>
          </a:p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ITC Executive Course - Leiden em São Paulo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6344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26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José Victor Castelo Branco Neves da Silva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63440" y="3154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9BE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Sócio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63440" y="3036201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200"/>
              </a:spcAft>
              <a:buSzPct val="100000"/>
            </a:pPr>
            <a:r>
              <a:rPr lang="en-US" sz="100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OAB/RJ.</a:t>
            </a:r>
          </a:p>
          <a:p>
            <a:pPr>
              <a:spcAft>
                <a:spcPts val="200"/>
              </a:spcAft>
              <a:buSzPct val="100000"/>
            </a:pP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4160520"/>
            <a:ext cx="8046720" cy="13716"/>
          </a:xfrm>
          <a:prstGeom prst="rect">
            <a:avLst/>
          </a:prstGeom>
          <a:solidFill>
            <a:srgbClr val="B9BEC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9" name="Image 1" descr="/sessions/amazing-dazzling-wright/master-project/logo_ste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4370832"/>
            <a:ext cx="777240" cy="274320"/>
          </a:xfrm>
          <a:prstGeom prst="rect">
            <a:avLst/>
          </a:prstGeom>
        </p:spPr>
      </p:pic>
      <p:pic>
        <p:nvPicPr>
          <p:cNvPr id="20" name="Image 2" descr="/sessions/amazing-dazzling-wright/master-project/logo_if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4279392"/>
            <a:ext cx="457200" cy="429768"/>
          </a:xfrm>
          <a:prstGeom prst="rect">
            <a:avLst/>
          </a:prstGeom>
        </p:spPr>
      </p:pic>
      <p:pic>
        <p:nvPicPr>
          <p:cNvPr id="21" name="Image 3" descr="/sessions/amazing-dazzling-wright/master-project/logo_abd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4315968"/>
            <a:ext cx="1188720" cy="40233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38DFC82-EBC5-3FAB-DA38-F5B1F1B7B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" y="4304633"/>
            <a:ext cx="808037" cy="68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583</Words>
  <Application>Microsoft Office PowerPoint</Application>
  <PresentationFormat>Apresentação na tela (16:9)</PresentationFormat>
  <Paragraphs>123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MBG Master Template - Planejamento Patrimonial</dc:title>
  <dc:subject>PptxGenJS Presentation</dc:subject>
  <dc:creator>MBG Advogados</dc:creator>
  <cp:lastModifiedBy>José Victor Castelo Branco</cp:lastModifiedBy>
  <cp:revision>2</cp:revision>
  <dcterms:created xsi:type="dcterms:W3CDTF">2026-03-13T19:30:49Z</dcterms:created>
  <dcterms:modified xsi:type="dcterms:W3CDTF">2026-03-13T19:36:02Z</dcterms:modified>
</cp:coreProperties>
</file>