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98" d="100"/>
          <a:sy n="198" d="100"/>
        </p:scale>
        <p:origin x="648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633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Acordo de Sócios / Acionistas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Cláusulas essenciais para proteção e perpetuidade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68580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Tag Along e Drag Along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178308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Tag: minoritários podem vender nas mesmas condições do majoritário. Drag: majoritário pode obrigar venda conjunta. Garante liquidez e alinhamento.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37560" y="1325880"/>
            <a:ext cx="26060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333756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347472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Lock-Up e Preferência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0" y="178308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Lock-up de [X] anos após sucessão: impede alienação. Direito de preferência garante que quotas permaneçam na família.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26480" y="1325880"/>
            <a:ext cx="26060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612648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626364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Apuração de Haveres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63640" y="178308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 pré-definida (DCF, múltiplos, PL ajustado) para evitar disputas. Prazo e forma de pagamento estipulados.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3291840"/>
            <a:ext cx="8046720" cy="1463040"/>
          </a:xfrm>
          <a:prstGeom prst="rect">
            <a:avLst/>
          </a:prstGeom>
          <a:solidFill>
            <a:srgbClr val="FDF5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9" name="Shape 17"/>
          <p:cNvSpPr/>
          <p:nvPr/>
        </p:nvSpPr>
        <p:spPr>
          <a:xfrm>
            <a:off x="548640" y="3291840"/>
            <a:ext cx="54864" cy="1463040"/>
          </a:xfrm>
          <a:prstGeom prst="rect">
            <a:avLst/>
          </a:prstGeom>
          <a:solidFill>
            <a:srgbClr val="C4453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731520" y="3337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445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 Flags — O que evitar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365760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Vedação à alienação sem aprovação de 100% dos sócios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Direito de retirada sem apuração a valor justo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Cláusulas leoninas que favoreçam um sócio em detrimento dos demais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mecanismo de resolução de conflitos (mediação/arbitragem)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Cláusulas Essenciais — Detalhamento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Explicação e exemplos práticos de cada cláusula do acordo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388620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4864" cy="169164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6304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41732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Tag Along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97280" y="1673352"/>
            <a:ext cx="3154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Direito de Venda Conjunta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31520" y="192024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Protege minoritários: se majoritário vender, minoritários podem vender junto nas mesmas condições.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731520" y="2423160"/>
            <a:ext cx="352044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3" name="Text 10"/>
          <p:cNvSpPr/>
          <p:nvPr/>
        </p:nvSpPr>
        <p:spPr>
          <a:xfrm>
            <a:off x="822960" y="24231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Fundador vende 51% para terceiro; filhos podem vender seus 49% pelo mesmo preço.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09160" y="1325880"/>
            <a:ext cx="388620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5" name="Shape 12"/>
          <p:cNvSpPr/>
          <p:nvPr/>
        </p:nvSpPr>
        <p:spPr>
          <a:xfrm>
            <a:off x="4709160" y="1325880"/>
            <a:ext cx="54864" cy="169164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46304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257800" y="141732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Drag Along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5257800" y="1673352"/>
            <a:ext cx="3154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Obrigação de Venda Conjunta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4892040" y="192024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Permite saída total: majoritário pode obrigar minoritários a vender em oferta de 100%.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4892040" y="2423160"/>
            <a:ext cx="352044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1" name="Text 17"/>
          <p:cNvSpPr/>
          <p:nvPr/>
        </p:nvSpPr>
        <p:spPr>
          <a:xfrm>
            <a:off x="4983480" y="24231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Oferta de compra integral do grupo; todos devem vender.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548640" y="3154680"/>
            <a:ext cx="388620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3" name="Shape 19"/>
          <p:cNvSpPr/>
          <p:nvPr/>
        </p:nvSpPr>
        <p:spPr>
          <a:xfrm>
            <a:off x="548640" y="3154680"/>
            <a:ext cx="54864" cy="169164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291840"/>
            <a:ext cx="274320" cy="27432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097280" y="324612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Lock-up</a:t>
            </a:r>
            <a:endParaRPr lang="en-US" sz="1200" dirty="0"/>
          </a:p>
        </p:txBody>
      </p:sp>
      <p:sp>
        <p:nvSpPr>
          <p:cNvPr id="26" name="Text 21"/>
          <p:cNvSpPr/>
          <p:nvPr/>
        </p:nvSpPr>
        <p:spPr>
          <a:xfrm>
            <a:off x="1097280" y="3502152"/>
            <a:ext cx="3154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Período de Indisponibilidade</a:t>
            </a:r>
            <a:endParaRPr lang="en-US" sz="900" dirty="0"/>
          </a:p>
        </p:txBody>
      </p:sp>
      <p:sp>
        <p:nvSpPr>
          <p:cNvPr id="27" name="Text 22"/>
          <p:cNvSpPr/>
          <p:nvPr/>
        </p:nvSpPr>
        <p:spPr>
          <a:xfrm>
            <a:off x="731520" y="374904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Estabilidade: quotas não podem ser vendidas por período determinado.</a:t>
            </a:r>
            <a:endParaRPr lang="en-US" sz="900" dirty="0"/>
          </a:p>
        </p:txBody>
      </p:sp>
      <p:sp>
        <p:nvSpPr>
          <p:cNvPr id="28" name="Shape 23"/>
          <p:cNvSpPr/>
          <p:nvPr/>
        </p:nvSpPr>
        <p:spPr>
          <a:xfrm>
            <a:off x="731520" y="4251960"/>
            <a:ext cx="352044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9" name="Text 24"/>
          <p:cNvSpPr/>
          <p:nvPr/>
        </p:nvSpPr>
        <p:spPr>
          <a:xfrm>
            <a:off x="822960" y="42519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Típico: 3-5 anos após doação ou entrada de novo sócio.</a:t>
            </a:r>
            <a:endParaRPr lang="en-US" sz="800" dirty="0"/>
          </a:p>
        </p:txBody>
      </p:sp>
      <p:sp>
        <p:nvSpPr>
          <p:cNvPr id="30" name="Shape 25"/>
          <p:cNvSpPr/>
          <p:nvPr/>
        </p:nvSpPr>
        <p:spPr>
          <a:xfrm>
            <a:off x="4709160" y="3154680"/>
            <a:ext cx="388620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1" name="Shape 26"/>
          <p:cNvSpPr/>
          <p:nvPr/>
        </p:nvSpPr>
        <p:spPr>
          <a:xfrm>
            <a:off x="4709160" y="3154680"/>
            <a:ext cx="54864" cy="169164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291840"/>
            <a:ext cx="274320" cy="27432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5257800" y="324612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Dir. Preferência</a:t>
            </a:r>
            <a:endParaRPr lang="en-US" sz="1200" dirty="0"/>
          </a:p>
        </p:txBody>
      </p:sp>
      <p:sp>
        <p:nvSpPr>
          <p:cNvPr id="34" name="Text 28"/>
          <p:cNvSpPr/>
          <p:nvPr/>
        </p:nvSpPr>
        <p:spPr>
          <a:xfrm>
            <a:off x="5257800" y="3502152"/>
            <a:ext cx="3154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Prioridade na Compra</a:t>
            </a:r>
            <a:endParaRPr lang="en-US" sz="900" dirty="0"/>
          </a:p>
        </p:txBody>
      </p:sp>
      <p:sp>
        <p:nvSpPr>
          <p:cNvPr id="35" name="Text 29"/>
          <p:cNvSpPr/>
          <p:nvPr/>
        </p:nvSpPr>
        <p:spPr>
          <a:xfrm>
            <a:off x="4892040" y="374904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Sócios têm preferência antes de venda a terceiros.</a:t>
            </a:r>
            <a:endParaRPr lang="en-US" sz="900" dirty="0"/>
          </a:p>
        </p:txBody>
      </p:sp>
      <p:sp>
        <p:nvSpPr>
          <p:cNvPr id="36" name="Shape 30"/>
          <p:cNvSpPr/>
          <p:nvPr/>
        </p:nvSpPr>
        <p:spPr>
          <a:xfrm>
            <a:off x="4892040" y="4251960"/>
            <a:ext cx="352044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7" name="Text 31"/>
          <p:cNvSpPr/>
          <p:nvPr/>
        </p:nvSpPr>
        <p:spPr>
          <a:xfrm>
            <a:off x="4983480" y="42519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Prazo típico: 30-60 dias para exercer o direito.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Conselho de Administração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Órgão deliberativo não-executivo — supervisão estratégica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1 — com Fundador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187452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Eleito e presidido pelo fundador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1/3 dos conselheiros podem acumular diretoria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independentes com experiência no setor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37560" y="132588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2 — pós-sucessão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0" y="187452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membro indicado por cada Grupo Familiar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Percentual mínimo de participação para indicação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Presidência rotativa a cada 2 anos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26480" y="132588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Comitês Especializados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63640" y="187452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Comitê Financeiro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Comitê de Novos Negócios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Comitê de RH e Pessoas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 de Decisão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Competências e alçadas de cada órgão de governança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50292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ASSEMBLEIA DE SÓCIOS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19659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Alteração de contrato social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Aumento/redução de capital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Fusões, cisões, incorporações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 de lucros extraordinários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Dissolução da sociedade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154680" y="22860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DAE78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337560" y="1325880"/>
            <a:ext cx="260604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10"/>
          <p:cNvSpPr/>
          <p:nvPr/>
        </p:nvSpPr>
        <p:spPr>
          <a:xfrm>
            <a:off x="3337560" y="1325880"/>
            <a:ext cx="2606040" cy="50292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3337560" y="1325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CONSELHO DE ADMINISTRAÇÃO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474720" y="19659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Planejamento estratégico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Aprovação de orçamento anual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Contratação/demissão de diretores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Investimentos acima de R$ [X]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Operações com partes relacionadas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0" y="22860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DAE78"/>
                </a:solidFill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126480" y="1325880"/>
            <a:ext cx="260604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7" name="Shape 15"/>
          <p:cNvSpPr/>
          <p:nvPr/>
        </p:nvSpPr>
        <p:spPr>
          <a:xfrm>
            <a:off x="6126480" y="1325880"/>
            <a:ext cx="2606040" cy="50292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6126480" y="1325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DIRETORIA EXECUTIVA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263640" y="19659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 operacional diária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Contratações até R$ [X]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Representação legal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Execução do plano de negócios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Protocolo Familiar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 que rege a relação da família com os negócios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429768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429768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731520" y="14630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Valores e Missão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173736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 formal dos princípios do grupo: ética, transparência, compromisso com crescimento sustentável.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" y="24688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Regras de Entrada e Saída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274320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Apenas membros consanguíneos no CA. Ingresso de cônjuges depende de quórum qualificado.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31520" y="34747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Obrigações Acessórias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74904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Separação total de bens; testamento sobre parte disponível; curador especial para menores.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120640" y="1325880"/>
            <a:ext cx="3474720" cy="33832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5303520" y="14173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DA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Índice do Protocolo Familiar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0" y="192024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1000"/>
              </a:spcAft>
              <a:buNone/>
            </a:pPr>
            <a:r>
              <a:rPr lang="en-US" sz="10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Valores e missão da família</a:t>
            </a:r>
            <a:endParaRPr lang="en-US" sz="10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0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Regras de emprego familiar</a:t>
            </a:r>
            <a:endParaRPr lang="en-US" sz="10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0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Política de distribuição de dividendos</a:t>
            </a:r>
            <a:endParaRPr lang="en-US" sz="10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0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Resolução de conflitos</a:t>
            </a:r>
            <a:endParaRPr lang="en-US" sz="10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0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Processo de revisão periódica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EA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Sucessão na Empresa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5603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Transição • Profissionalização • Nova Estrutura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0" y="2423160"/>
            <a:ext cx="274320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Plano de Sucessão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Transição estruturada do fundador para a 2ª geração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1 — Controle do Fundador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005840" y="1828800"/>
            <a:ext cx="169164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1005840" y="18288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0-12 meses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2194560"/>
            <a:ext cx="2331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Manutenção do controle em nome do fundador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Presidência do CA e poder de veto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de competências dos herdeiros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85800" y="3840480"/>
            <a:ext cx="233172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777240" y="38404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Marco: Acordo de sócios assinado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33756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2 — Transição Gradual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94760" y="1828800"/>
            <a:ext cx="169164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3794760" y="18288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12-36 meses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74720" y="2194560"/>
            <a:ext cx="2331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Delegação progressiva para diretoria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Capacitação dos herdeiros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 em comitês como treinamento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474720" y="3840480"/>
            <a:ext cx="233172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3566160" y="38404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Marco: Herdeiros em cargos de gestão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12648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3" name="Shape 21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3 — Sucessão Plena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583680" y="1828800"/>
            <a:ext cx="169164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6583680" y="18288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36-60 meses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63640" y="2194560"/>
            <a:ext cx="2331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grupo familiar indica representante ao CA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Lock-up inicial garante continuidade</a:t>
            </a:r>
            <a:endParaRPr lang="en-US" sz="9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Diretoria profissionalizada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63640" y="3840480"/>
            <a:ext cx="2331720" cy="45720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9" name="Text 27"/>
          <p:cNvSpPr/>
          <p:nvPr/>
        </p:nvSpPr>
        <p:spPr>
          <a:xfrm>
            <a:off x="6355080" y="38404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Marco: Fundador como conselheiro emérito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Perfil dos Sucessores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Mapeamento e avaliação de prontidão dos candidatos à sucessão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[Nome Herdeiro 1]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1920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Idade: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Formação: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[Formação]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25237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Experiência: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28254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Atual: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atual]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31520" y="312724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futuro]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3429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[Ano]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868680" y="3840480"/>
            <a:ext cx="1965960" cy="36576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868680" y="384048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Preparado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33756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Shape 16"/>
          <p:cNvSpPr/>
          <p:nvPr/>
        </p:nvSpPr>
        <p:spPr>
          <a:xfrm>
            <a:off x="3337560" y="1325880"/>
            <a:ext cx="260604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3337560" y="132588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[Nome Herdeiro 2]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520440" y="1920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Idade: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52044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Formação: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[Formação]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520440" y="25237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Experiência: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520440" y="28254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Atual: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atual]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520440" y="312724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futuro]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520440" y="3429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[Ano]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0" y="3840480"/>
            <a:ext cx="1965960" cy="365760"/>
          </a:xfrm>
          <a:prstGeom prst="rect">
            <a:avLst/>
          </a:prstGeom>
          <a:solidFill>
            <a:srgbClr val="FFF8E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3657600" y="384048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preparação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26480" y="132588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9" name="Shape 27"/>
          <p:cNvSpPr/>
          <p:nvPr/>
        </p:nvSpPr>
        <p:spPr>
          <a:xfrm>
            <a:off x="6126480" y="1325880"/>
            <a:ext cx="260604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6126480" y="132588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[Nome Herdeiro 3]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1920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Idade: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09360" y="22219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Formação: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[Formação]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09360" y="25237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Experiência: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anos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09360" y="28254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Atual: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atual]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309360" y="312724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Proposto: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[Cargo futuro]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309360" y="34290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Timeline: </a:t>
            </a: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[Ano]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446520" y="3840480"/>
            <a:ext cx="1965960" cy="365760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8" name="Text 36"/>
          <p:cNvSpPr/>
          <p:nvPr/>
        </p:nvSpPr>
        <p:spPr>
          <a:xfrm>
            <a:off x="6446520" y="384048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desenvolver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48640" y="461772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Preparado   ○ Em preparação   △ A desenvolver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Profissionalização da Gestão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Separação entre propriedade e gestão executiva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68580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Diretoria Executiva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85800" y="182880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CFO e COO devem ser profissionais de notória experiência no setor. Contratação via headhunting com lista tríplice apresentada ao CA.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37560" y="132588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9"/>
          <p:cNvSpPr/>
          <p:nvPr/>
        </p:nvSpPr>
        <p:spPr>
          <a:xfrm>
            <a:off x="333756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347472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Profissionalizar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74720" y="182880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o grupo atinge escala que demanda especialização; quando há conflito de interesses entre sócios-gestores; ou quando a 2ª geração não possui perfil operacional.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26480" y="132588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6126480" y="1325880"/>
            <a:ext cx="26060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6263640" y="146304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Políticas Complementares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63640" y="182880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 de dividendos formalizada; auditoria independente; regras de não competição; aprovação colegiada para novos negócios.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858000" y="457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5486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Societária Proposta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024128"/>
            <a:ext cx="365760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731520" y="1280160"/>
            <a:ext cx="76809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D8"/>
            </a:solidFill>
            <a:prstDash val="dash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1828800" y="21031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[Inserir novo organograma proposto]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39319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 Societária (controle) + Holdings Patrimoniais (imóveis)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 de Administração → Diretoria Profissional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Fluxo: Fundador → Holdings → Operacionais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91440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5EA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Planejamento Sucessório</a:t>
            </a:r>
            <a:endParaRPr lang="en-US" sz="4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5EA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Empresarial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828800" y="2834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[Nome do Grupo / Família]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0" y="3383280"/>
            <a:ext cx="2743200" cy="0"/>
          </a:xfrm>
          <a:prstGeom prst="line">
            <a:avLst/>
          </a:prstGeom>
          <a:noFill/>
          <a:ln w="1905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1828800" y="35661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E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Law | [MM/AAAA]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EA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Aspectos Tributários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5603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Reorganização • Holdings • Eficiência Fiscal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0" y="2423160"/>
            <a:ext cx="274320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Tributação na Reorganização Societária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Principais tributos incidentes na reestruturação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ITBI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78308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Transferência Imobiliária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58368" y="21031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Imunidade na integralização ao capital, salvo atividade preponderante imobiliária (&gt;50%)</a:t>
            </a:r>
            <a:endParaRPr lang="en-US" sz="8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 média: 3% sobre valor venal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640080" y="3291840"/>
            <a:ext cx="2423160" cy="41148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731520" y="329184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Imóvel de R$ 2 MM → ITBI de R$ 60 mil (se não imune)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40080" y="3794760"/>
            <a:ext cx="2423160" cy="36576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31520" y="37947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Isenção: Integralização em holding não imobiliária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337560" y="13258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Shape 14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333756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ITCMD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37560" y="178308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Doação de Quotas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47288" y="21031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 227/2025: base pelo valor de mercado (PL ajustado + fundo de comércio)</a:t>
            </a:r>
            <a:endParaRPr lang="en-US" sz="8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Alíquota progressiva até 8%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429000" y="3291840"/>
            <a:ext cx="2423160" cy="41148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3520440" y="329184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Quotas de R$ 5 MM → ITCMD de até R$ 400 mil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429000" y="3794760"/>
            <a:ext cx="2423160" cy="36576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3520440" y="37947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Redução: Planejamento antecipado em estados com alíquota fixa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126480" y="13258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5" name="Shape 23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6126480" y="132588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Ganho de Capital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26480" y="1783080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Alienação/Integralização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236208" y="21031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a 22,5% sobre diferença entre valor de mercado e custo</a:t>
            </a:r>
            <a:endParaRPr lang="en-US" sz="8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5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Integralização a valor contábil adia tributação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217920" y="3291840"/>
            <a:ext cx="2423160" cy="41148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0" name="Text 28"/>
          <p:cNvSpPr/>
          <p:nvPr/>
        </p:nvSpPr>
        <p:spPr>
          <a:xfrm>
            <a:off x="6309360" y="329184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Custo R$ 500 mil, valor R$ 2 MM → IR de R$ 225 mil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217920" y="3794760"/>
            <a:ext cx="2423160" cy="365760"/>
          </a:xfrm>
          <a:prstGeom prst="rect">
            <a:avLst/>
          </a:prstGeom>
          <a:solidFill>
            <a:srgbClr val="E8F5E9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2" name="Text 30"/>
          <p:cNvSpPr/>
          <p:nvPr/>
        </p:nvSpPr>
        <p:spPr>
          <a:xfrm>
            <a:off x="6309360" y="37947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Redução: Fatores para imóveis pré-1996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Holding Operacional vs. Patrimonial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usar cada modelo e suas características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388620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3886200" cy="4114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Holding Operacional (Societária)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1828800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Finalidade: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 participações societárias nas operacionais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" y="2121408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Centraliza controle e governança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2414016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Tributação: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Dividendos isentos (até 2025) ou 10% (2026+)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2706624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Sucessão: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Doação de quotas com reserva de controle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85800" y="309067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Vantagens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85800" y="331927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Concentração de controle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85800" y="350215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Governança centralizada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85800" y="368503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Planejamento sucessório eficiente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85800" y="391363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Desvantagens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85800" y="414223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Complexidade administrativa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85800" y="432511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Custos de manutenção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709160" y="1325880"/>
            <a:ext cx="388620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4709160" y="1325880"/>
            <a:ext cx="3886200" cy="41148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4709160" y="1325880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Holding Patrimonial (Imóveis)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1828800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Finalidade: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 imóveis, ativos financeiros e patrimônio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46320" y="2121408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Administração simplificada, foco em locação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46320" y="2414016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Tributação: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~19-20% com IBS/CBS vs. 36% na PF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46320" y="2706624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Sucessão: </a:t>
            </a: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Doação com usufruto e cláusulas protetivas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46320" y="309067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Vantagens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846320" y="331927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Proteção patrimonial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846320" y="350215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Economia tributária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846320" y="368503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Planejamento familiar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846320" y="391363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Desvantagens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46320" y="414223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Não concentra controle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846320" y="4325112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4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Limitações para atividade comercial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Matérias Qualificadas — Quadro de Competências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Alçadas e atribuições por órgão de governança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25880"/>
          <a:ext cx="8046720" cy="914400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Matéria</a:t>
                      </a:r>
                      <a:endParaRPr lang="en-US" sz="9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Reunião de Sócios</a:t>
                      </a:r>
                      <a:endParaRPr lang="en-US" sz="9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Conselho de Adm.</a:t>
                      </a:r>
                      <a:endParaRPr lang="en-US" sz="9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Diretoria</a:t>
                      </a:r>
                      <a:endParaRPr lang="en-US" sz="90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Alteração contratual / operações societárias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BDAE78"/>
                          </a:solidFill>
                        </a:rPr>
                        <a:t>Maioria Qualificada (75%+)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Eleição de Conselheiros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BDAE78"/>
                          </a:solidFill>
                        </a:rPr>
                        <a:t>Maioria Qualificada (75%+)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Alienação de participações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BDAE78"/>
                          </a:solidFill>
                        </a:rPr>
                        <a:t>Maioria Qualificada (75%+)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Aquisição / alienação de imóveis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42642"/>
                          </a:solidFill>
                        </a:rPr>
                        <a:t>Aprovação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Investimentos &gt; R$ [X]M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Acima de R$ [Y]M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Até R$ [Y]M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Até R$ [X]M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Eleição da Diretoria Executiva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42642"/>
                          </a:solidFill>
                        </a:rPr>
                        <a:t>Aprovação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Endividamento / garantias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42642"/>
                          </a:solidFill>
                        </a:rPr>
                        <a:t>Aprovação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Gestão operacional e financeira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Supervisão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Execução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42642"/>
                          </a:solidFill>
                        </a:rPr>
                        <a:t>Contratação de partes relacionadas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42642"/>
                          </a:solidFill>
                        </a:rPr>
                        <a:t>Aprovação</a:t>
                      </a: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850" dirty="0"/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Cenário Comparativo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da reorganização societária e de governança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3794760" cy="365760"/>
          </a:xfrm>
          <a:prstGeom prst="rect">
            <a:avLst/>
          </a:prstGeom>
          <a:solidFill>
            <a:srgbClr val="C4453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48640" y="13258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Atual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1325880"/>
            <a:ext cx="3794760" cy="36576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800600" y="13258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Proposta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1737360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640080" y="17373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Decisões concentradas no fundador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60520" y="173736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00600" y="1737360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892040" y="17373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Governança estruturada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2084832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640080" y="20848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Sem regras claras de sucessão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160520" y="2084832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00600" y="2084832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892040" y="20848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Plano de transição definido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48640" y="2432304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640080" y="243230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Conflito potencial entre herdeiros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60520" y="2432304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00600" y="2432304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4892040" y="243230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Acordo de sócios preventivo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48640" y="2779776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640080" y="277977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Participações diretas (ITCMD maior)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160520" y="2779776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00600" y="2779776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9" name="Text 27"/>
          <p:cNvSpPr/>
          <p:nvPr/>
        </p:nvSpPr>
        <p:spPr>
          <a:xfrm>
            <a:off x="4892040" y="277977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Holdings (planejamento tributário)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48640" y="3127248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1" name="Text 29"/>
          <p:cNvSpPr/>
          <p:nvPr/>
        </p:nvSpPr>
        <p:spPr>
          <a:xfrm>
            <a:off x="640080" y="31272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Gestão 100% familiar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160520" y="3127248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800600" y="3127248"/>
            <a:ext cx="3794760" cy="320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4" name="Text 32"/>
          <p:cNvSpPr/>
          <p:nvPr/>
        </p:nvSpPr>
        <p:spPr>
          <a:xfrm>
            <a:off x="4892040" y="31272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Profissionalização gradual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48640" y="3474720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6" name="Text 34"/>
          <p:cNvSpPr/>
          <p:nvPr/>
        </p:nvSpPr>
        <p:spPr>
          <a:xfrm>
            <a:off x="640080" y="3474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Dependência de pessoa-chave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160520" y="3474720"/>
            <a:ext cx="365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DAE78"/>
                </a:solidFill>
              </a:rPr>
              <a:t>→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800600" y="3474720"/>
            <a:ext cx="3794760" cy="320040"/>
          </a:xfrm>
          <a:prstGeom prst="rect">
            <a:avLst/>
          </a:prstGeom>
          <a:solidFill>
            <a:srgbClr val="F9F5F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9" name="Text 37"/>
          <p:cNvSpPr/>
          <p:nvPr/>
        </p:nvSpPr>
        <p:spPr>
          <a:xfrm>
            <a:off x="4892040" y="3474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5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Múltiplas lideranças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48640" y="3931920"/>
            <a:ext cx="8046720" cy="8686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1" name="Text 39"/>
          <p:cNvSpPr/>
          <p:nvPr/>
        </p:nvSpPr>
        <p:spPr>
          <a:xfrm>
            <a:off x="731520" y="3977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DAE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Benefícios Quantificados da Reorganização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731520" y="425196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Economia tributária estimada: R$ [XXX.XXX]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Redução de risco de litígio familiar e societário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 de transição estruturado: [X] anos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 de Implementação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Fases, responsáveis e entregas do projeto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2423160"/>
            <a:ext cx="8229600" cy="0"/>
          </a:xfrm>
          <a:prstGeom prst="line">
            <a:avLst/>
          </a:prstGeom>
          <a:noFill/>
          <a:ln w="381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1143000" y="2304288"/>
            <a:ext cx="228600" cy="228600"/>
          </a:xfrm>
          <a:prstGeom prst="ellipse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Shape 6"/>
          <p:cNvSpPr/>
          <p:nvPr/>
        </p:nvSpPr>
        <p:spPr>
          <a:xfrm>
            <a:off x="457200" y="1280160"/>
            <a:ext cx="1554480" cy="9144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57200" y="12801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Societário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1-2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Responsável: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57200" y="288036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+ Grupo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457200" y="31546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57200" y="33375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 de diagnóstico completo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2834640" y="2304288"/>
            <a:ext cx="228600" cy="228600"/>
          </a:xfrm>
          <a:prstGeom prst="ellipse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7" name="Shape 15"/>
          <p:cNvSpPr/>
          <p:nvPr/>
        </p:nvSpPr>
        <p:spPr>
          <a:xfrm>
            <a:off x="2148840" y="1280160"/>
            <a:ext cx="1554480" cy="9144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2148840" y="12801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148840" y="14630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Novo Acordo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Sócios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148840" y="1965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3-5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148840" y="26974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Responsável: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2148840" y="288036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+ Sócios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2148840" y="31546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2148840" y="33375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Acordo assinado por todos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4526280" y="2304288"/>
            <a:ext cx="228600" cy="228600"/>
          </a:xfrm>
          <a:prstGeom prst="ellipse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6" name="Shape 24"/>
          <p:cNvSpPr/>
          <p:nvPr/>
        </p:nvSpPr>
        <p:spPr>
          <a:xfrm>
            <a:off x="3840480" y="1280160"/>
            <a:ext cx="1554480" cy="9144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3840480" y="12801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840480" y="14630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Reestruturação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Societária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840480" y="1965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4-8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40480" y="26974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Responsável: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3840480" y="288036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+ Contábil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3840480" y="31546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3840480" y="33375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Holdings constituídas e registradas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6217920" y="2304288"/>
            <a:ext cx="228600" cy="228600"/>
          </a:xfrm>
          <a:prstGeom prst="ellipse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5" name="Shape 33"/>
          <p:cNvSpPr/>
          <p:nvPr/>
        </p:nvSpPr>
        <p:spPr>
          <a:xfrm>
            <a:off x="5532120" y="1280160"/>
            <a:ext cx="1554480" cy="9144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6" name="Text 34"/>
          <p:cNvSpPr/>
          <p:nvPr/>
        </p:nvSpPr>
        <p:spPr>
          <a:xfrm>
            <a:off x="5532120" y="12801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4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532120" y="14630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 e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Protocolo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532120" y="1965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6-10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5532120" y="26974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Responsável: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5532120" y="288036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+ Família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5532120" y="31546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5532120" y="33375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Protocolo familiar aprovado</a:t>
            </a:r>
            <a:endParaRPr lang="en-US" sz="700" dirty="0"/>
          </a:p>
        </p:txBody>
      </p:sp>
      <p:sp>
        <p:nvSpPr>
          <p:cNvPr id="43" name="Shape 41"/>
          <p:cNvSpPr/>
          <p:nvPr/>
        </p:nvSpPr>
        <p:spPr>
          <a:xfrm>
            <a:off x="7909560" y="2304288"/>
            <a:ext cx="228600" cy="228600"/>
          </a:xfrm>
          <a:prstGeom prst="ellipse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4" name="Shape 42"/>
          <p:cNvSpPr/>
          <p:nvPr/>
        </p:nvSpPr>
        <p:spPr>
          <a:xfrm>
            <a:off x="7223760" y="1280160"/>
            <a:ext cx="1554480" cy="9144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5" name="Text 43"/>
          <p:cNvSpPr/>
          <p:nvPr/>
        </p:nvSpPr>
        <p:spPr>
          <a:xfrm>
            <a:off x="7223760" y="12801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5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7223760" y="146304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Monitoramento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Ajustes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223760" y="1965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5EA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Contínuo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7223760" y="26974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Responsável: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7223760" y="288036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+ CA</a:t>
            </a:r>
            <a:endParaRPr lang="en-US" sz="700" dirty="0"/>
          </a:p>
        </p:txBody>
      </p:sp>
      <p:sp>
        <p:nvSpPr>
          <p:cNvPr id="50" name="Text 48"/>
          <p:cNvSpPr/>
          <p:nvPr/>
        </p:nvSpPr>
        <p:spPr>
          <a:xfrm>
            <a:off x="7223760" y="3154680"/>
            <a:ext cx="1554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700" dirty="0"/>
          </a:p>
        </p:txBody>
      </p:sp>
      <p:sp>
        <p:nvSpPr>
          <p:cNvPr id="51" name="Text 49"/>
          <p:cNvSpPr/>
          <p:nvPr/>
        </p:nvSpPr>
        <p:spPr>
          <a:xfrm>
            <a:off x="7223760" y="33375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Revisões periódicas anuais</a:t>
            </a:r>
            <a:endParaRPr lang="en-US" sz="700" dirty="0"/>
          </a:p>
        </p:txBody>
      </p:sp>
      <p:sp>
        <p:nvSpPr>
          <p:cNvPr id="52" name="Text 50"/>
          <p:cNvSpPr/>
          <p:nvPr/>
        </p:nvSpPr>
        <p:spPr>
          <a:xfrm>
            <a:off x="54864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[Cronograma sujeito a ajustes conforme complexidade do grupo e adesão dos sócios]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Equipe e Filiações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 de Mello Bity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71099" y="174604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Chambers &amp; Partners High Net Worth, 2020, 2021, 2022 &amp; 2025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OAB/RJ, ABDF e IFA.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Full da STEP – Londres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6634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 Folescu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634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63440" y="163509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FGV Law Program – Direito Societário e Mercado de Capitais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 Mello Bity Lima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13348" y="3115723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Executive Course - Leiden em São Paulo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 Branco Neves da Silva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3163503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PUC-RJ – Planejamento Sucessório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8046720" cy="13716"/>
          </a:xfrm>
          <a:prstGeom prst="rect">
            <a:avLst/>
          </a:prstGeom>
          <a:solidFill>
            <a:srgbClr val="B9BEC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9" name="Image 1" descr="/sessions/amazing-dazzling-wright/master-project/logo_st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4370832"/>
            <a:ext cx="777240" cy="274320"/>
          </a:xfrm>
          <a:prstGeom prst="rect">
            <a:avLst/>
          </a:prstGeom>
        </p:spPr>
      </p:pic>
      <p:pic>
        <p:nvPicPr>
          <p:cNvPr id="20" name="Image 2" descr="/sessions/amazing-dazzling-wright/master-project/logo_if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4279392"/>
            <a:ext cx="457200" cy="429768"/>
          </a:xfrm>
          <a:prstGeom prst="rect">
            <a:avLst/>
          </a:prstGeom>
        </p:spPr>
      </p:pic>
      <p:pic>
        <p:nvPicPr>
          <p:cNvPr id="21" name="Image 3" descr="/sessions/amazing-dazzling-wright/master-project/logo_abd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315968"/>
            <a:ext cx="1188720" cy="402336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9E1E6D91-9C6F-5374-7006-64B183D8C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4304633"/>
            <a:ext cx="808037" cy="68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4688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Informações de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Contato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457200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297680" y="4114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Rua Odílio Bacelar 43, Casa,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Urca, Rio de Janeiro/ RJ</a:t>
            </a:r>
            <a:endParaRPr lang="en-US" sz="11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457200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223760" y="4114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Bity, Guetta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Advogados</a:t>
            </a:r>
            <a:endParaRPr lang="en-US" sz="11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920" y="1097280"/>
            <a:ext cx="256032" cy="25603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297680" y="106984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www.mbglaw.com.br</a:t>
            </a:r>
            <a:endParaRPr lang="en-US" sz="11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0" y="1097280"/>
            <a:ext cx="256032" cy="256032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223760" y="106984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@mbg_law</a:t>
            </a:r>
            <a:endParaRPr lang="en-US" sz="1100" dirty="0"/>
          </a:p>
        </p:txBody>
      </p:sp>
      <p:sp>
        <p:nvSpPr>
          <p:cNvPr id="13" name="Text 7"/>
          <p:cNvSpPr/>
          <p:nvPr/>
        </p:nvSpPr>
        <p:spPr>
          <a:xfrm>
            <a:off x="45720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Mello Bity</a:t>
            </a:r>
            <a:endParaRPr lang="en-US" sz="1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337560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73152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98888-2595</a:t>
            </a:r>
            <a:endParaRPr lang="en-US" sz="10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3657600"/>
            <a:ext cx="182880" cy="18288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73152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monicabity@mbglaw.com.br</a:t>
            </a:r>
            <a:endParaRPr lang="en-US" sz="10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77640"/>
            <a:ext cx="182880" cy="18288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73152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0" name="Text 11"/>
          <p:cNvSpPr/>
          <p:nvPr/>
        </p:nvSpPr>
        <p:spPr>
          <a:xfrm>
            <a:off x="256032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Folescu</a:t>
            </a:r>
            <a:endParaRPr lang="en-US" sz="12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0320" y="3337560"/>
            <a:ext cx="182880" cy="18288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283464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99211-6054</a:t>
            </a:r>
            <a:endParaRPr lang="en-US" sz="10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0320" y="3657600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283464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rafael@mbglaw.com.br</a:t>
            </a:r>
            <a:endParaRPr lang="en-US" sz="1000" dirty="0"/>
          </a:p>
        </p:txBody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0" y="3977640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283464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7" name="Text 15"/>
          <p:cNvSpPr/>
          <p:nvPr/>
        </p:nvSpPr>
        <p:spPr>
          <a:xfrm>
            <a:off x="466344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 Lima</a:t>
            </a:r>
            <a:endParaRPr lang="en-US" sz="120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40" y="3337560"/>
            <a:ext cx="182880" cy="182880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493776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98664-2596</a:t>
            </a:r>
            <a:endParaRPr lang="en-US" sz="1000" dirty="0"/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3440" y="3657600"/>
            <a:ext cx="182880" cy="182880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493776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joaofilipe.bity@mbglaw.com.br</a:t>
            </a:r>
            <a:endParaRPr lang="en-US" sz="1000" dirty="0"/>
          </a:p>
        </p:txBody>
      </p:sp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977640"/>
            <a:ext cx="182880" cy="182880"/>
          </a:xfrm>
          <a:prstGeom prst="rect">
            <a:avLst/>
          </a:prstGeom>
        </p:spPr>
      </p:pic>
      <p:sp>
        <p:nvSpPr>
          <p:cNvPr id="33" name="Text 18"/>
          <p:cNvSpPr/>
          <p:nvPr/>
        </p:nvSpPr>
        <p:spPr>
          <a:xfrm>
            <a:off x="493776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São Paulo/SP</a:t>
            </a:r>
            <a:endParaRPr lang="en-US" sz="1000" dirty="0"/>
          </a:p>
        </p:txBody>
      </p:sp>
      <p:sp>
        <p:nvSpPr>
          <p:cNvPr id="34" name="Text 19"/>
          <p:cNvSpPr/>
          <p:nvPr/>
        </p:nvSpPr>
        <p:spPr>
          <a:xfrm>
            <a:off x="676656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Branco Neves da Silva</a:t>
            </a:r>
            <a:endParaRPr lang="en-US" sz="1200" dirty="0"/>
          </a:p>
        </p:txBody>
      </p:sp>
      <p:pic>
        <p:nvPicPr>
          <p:cNvPr id="35" name="Image 1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6560" y="3337560"/>
            <a:ext cx="182880" cy="182880"/>
          </a:xfrm>
          <a:prstGeom prst="rect">
            <a:avLst/>
          </a:prstGeom>
        </p:spPr>
      </p:pic>
      <p:sp>
        <p:nvSpPr>
          <p:cNvPr id="36" name="Text 20"/>
          <p:cNvSpPr/>
          <p:nvPr/>
        </p:nvSpPr>
        <p:spPr>
          <a:xfrm>
            <a:off x="704088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99817-9186</a:t>
            </a:r>
            <a:endParaRPr lang="en-US" sz="1000" dirty="0"/>
          </a:p>
        </p:txBody>
      </p:sp>
      <p:pic>
        <p:nvPicPr>
          <p:cNvPr id="37" name="Image 1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6560" y="3657600"/>
            <a:ext cx="182880" cy="182880"/>
          </a:xfrm>
          <a:prstGeom prst="rect">
            <a:avLst/>
          </a:prstGeom>
        </p:spPr>
      </p:pic>
      <p:sp>
        <p:nvSpPr>
          <p:cNvPr id="38" name="Text 21"/>
          <p:cNvSpPr/>
          <p:nvPr/>
        </p:nvSpPr>
        <p:spPr>
          <a:xfrm>
            <a:off x="704088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josevictor@mbglaw.com.br</a:t>
            </a:r>
            <a:endParaRPr lang="en-US" sz="1000" dirty="0"/>
          </a:p>
        </p:txBody>
      </p:sp>
      <p:pic>
        <p:nvPicPr>
          <p:cNvPr id="39" name="Image 1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3977640"/>
            <a:ext cx="182880" cy="182880"/>
          </a:xfrm>
          <a:prstGeom prst="rect">
            <a:avLst/>
          </a:prstGeom>
        </p:spPr>
      </p:pic>
      <p:sp>
        <p:nvSpPr>
          <p:cNvPr id="40" name="Text 22"/>
          <p:cNvSpPr/>
          <p:nvPr/>
        </p:nvSpPr>
        <p:spPr>
          <a:xfrm>
            <a:off x="704088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Resumo Executivo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consolidada do grupo e objetivos do planejamento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48640" y="1280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481328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371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143000" y="1783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Empresas do grupo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91840" y="1280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481328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886200" y="1371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[XXX] MM/ano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886200" y="1783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Faturamento consolidado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6035040" y="1280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1481328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629400" y="1371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6629400" y="1783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Colaboradores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548640" y="2423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2624328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143000" y="2514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 pessoas</a:t>
            </a:r>
            <a:endParaRPr lang="en-US" sz="1600" dirty="0"/>
          </a:p>
        </p:txBody>
      </p:sp>
      <p:sp>
        <p:nvSpPr>
          <p:cNvPr id="21" name="Text 15"/>
          <p:cNvSpPr/>
          <p:nvPr/>
        </p:nvSpPr>
        <p:spPr>
          <a:xfrm>
            <a:off x="1143000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Sócios atuais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3291840" y="2423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9000" y="2624328"/>
            <a:ext cx="365760" cy="36576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3886200" y="2514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 pessoas</a:t>
            </a:r>
            <a:endParaRPr lang="en-US" sz="1600" dirty="0"/>
          </a:p>
        </p:txBody>
      </p:sp>
      <p:sp>
        <p:nvSpPr>
          <p:cNvPr id="25" name="Text 18"/>
          <p:cNvSpPr/>
          <p:nvPr/>
        </p:nvSpPr>
        <p:spPr>
          <a:xfrm>
            <a:off x="3886200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Herdeiros diretos</a:t>
            </a:r>
            <a:endParaRPr lang="en-US" sz="1000" dirty="0"/>
          </a:p>
        </p:txBody>
      </p:sp>
      <p:sp>
        <p:nvSpPr>
          <p:cNvPr id="26" name="Shape 19"/>
          <p:cNvSpPr/>
          <p:nvPr/>
        </p:nvSpPr>
        <p:spPr>
          <a:xfrm>
            <a:off x="6035040" y="2423160"/>
            <a:ext cx="246888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72200" y="2624328"/>
            <a:ext cx="365760" cy="36576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6629400" y="2514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 anos</a:t>
            </a:r>
            <a:endParaRPr lang="en-US" sz="1600" dirty="0"/>
          </a:p>
        </p:txBody>
      </p:sp>
      <p:sp>
        <p:nvSpPr>
          <p:cNvPr id="29" name="Text 21"/>
          <p:cNvSpPr/>
          <p:nvPr/>
        </p:nvSpPr>
        <p:spPr>
          <a:xfrm>
            <a:off x="6629400" y="292608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Anos de operação</a:t>
            </a:r>
            <a:endParaRPr lang="en-US" sz="1000" dirty="0"/>
          </a:p>
        </p:txBody>
      </p:sp>
      <p:sp>
        <p:nvSpPr>
          <p:cNvPr id="30" name="Text 22"/>
          <p:cNvSpPr/>
          <p:nvPr/>
        </p:nvSpPr>
        <p:spPr>
          <a:xfrm>
            <a:off x="548640" y="3520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 do Planejamento</a:t>
            </a:r>
            <a:endParaRPr lang="en-US" sz="1300" dirty="0"/>
          </a:p>
        </p:txBody>
      </p:sp>
      <p:sp>
        <p:nvSpPr>
          <p:cNvPr id="31" name="Text 23"/>
          <p:cNvSpPr/>
          <p:nvPr/>
        </p:nvSpPr>
        <p:spPr>
          <a:xfrm>
            <a:off x="548640" y="384048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Estruturar governança corporativa e familiar para perpetuidade do grupo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Planejar sucessão com transição gradual e capacitação da 2ª geração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Otimizar carga tributária via reorganização societária (holdings)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Prevenir conflitos com acordo de sócios e protocolo familiar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Organograma Societário Atual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de participações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731520" y="1371600"/>
            <a:ext cx="76809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D8"/>
            </a:solidFill>
            <a:prstDash val="dash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1828800" y="22860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[Inserir organograma societário do grupo]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30175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1ª Geração (Fundador) → Holdings → Operacionais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2ª Geração (Filhos) com participações percentuais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Destacar: Holding Societária vs. Holding Patrimonial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Patrimônio Societário (Valuation)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Estimativa de valor das empresas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25880"/>
          <a:ext cx="8046720" cy="9144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Empresa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CNPJ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Faturamento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PL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Valor Estimado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[Empresa 1]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[XX.XXX.XXX/0001-XX]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[Empresa 2]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[XX.XXX.XXX/0001-XX]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[Empresa 3]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[XX.XXX.XXX/0001-XX]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TOTAL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AE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AE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AE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AE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548640" y="36118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Valores estimados com base em [critério: múltiplo / PL / DCF]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Matriz de Participações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 societária por empresa e sócio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25880"/>
          <a:ext cx="8046720" cy="9144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Sócio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[Empresa 1]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[Empresa 2]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[Empresa 3]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Valor Total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[Fundador]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[Cônjuge]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[Filho 1]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[Filho 2]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42642"/>
                          </a:solidFill>
                        </a:rPr>
                        <a:t>[X%]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R$ [X] MM</a:t>
                      </a:r>
                      <a:endParaRPr lang="en-US" sz="1000" dirty="0"/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8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4"/>
          <p:cNvSpPr/>
          <p:nvPr/>
        </p:nvSpPr>
        <p:spPr>
          <a:xfrm>
            <a:off x="548640" y="3611880"/>
            <a:ext cx="27432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0D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5"/>
          <p:cNvSpPr/>
          <p:nvPr/>
        </p:nvSpPr>
        <p:spPr>
          <a:xfrm>
            <a:off x="914400" y="359359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 direta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2560320" y="3611880"/>
            <a:ext cx="274320" cy="182880"/>
          </a:xfrm>
          <a:prstGeom prst="rect">
            <a:avLst/>
          </a:prstGeom>
          <a:solidFill>
            <a:srgbClr val="EDE8DF"/>
          </a:solidFill>
          <a:ln w="6350">
            <a:solidFill>
              <a:srgbClr val="E8E0D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7"/>
          <p:cNvSpPr/>
          <p:nvPr/>
        </p:nvSpPr>
        <p:spPr>
          <a:xfrm>
            <a:off x="2926080" y="359359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holding (indireta)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Diagnóstico: Desafios Identificados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da estrutura societária e de governança atual do grupo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25880"/>
          <a:ext cx="8046720" cy="9144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Desafio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Descrição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Impacto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Prioridade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26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1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Governança Corporativa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42642"/>
                          </a:solidFill>
                        </a:rPr>
                        <a:t>Ausência de Conselho; administração centralizada no fundador</a:t>
                      </a: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44536"/>
                          </a:solidFill>
                        </a:rPr>
                        <a:t>Alto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1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2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Acordo de Sócios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42642"/>
                          </a:solidFill>
                        </a:rPr>
                        <a:t>[Inexistente ou desatualizado]; sem regras de tag/drag along</a:t>
                      </a: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44536"/>
                          </a:solidFill>
                        </a:rPr>
                        <a:t>Alto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1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3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Risco Sucessório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42642"/>
                          </a:solidFill>
                        </a:rPr>
                        <a:t>Dependência crítica do fundador para decisões estratégicas</a:t>
                      </a: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44536"/>
                          </a:solidFill>
                        </a:rPr>
                        <a:t>Alto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2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4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Contratos Sociais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42642"/>
                          </a:solidFill>
                        </a:rPr>
                        <a:t>Desatualizados e sem previsão de órgãos deliberativos</a:t>
                      </a: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BDAE78"/>
                          </a:solidFill>
                        </a:rPr>
                        <a:t>Médio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2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5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Planejamento Tributário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42642"/>
                          </a:solidFill>
                        </a:rPr>
                        <a:t>Participações diretas com exposição majorada ao ITCMD</a:t>
                      </a:r>
                      <a:endParaRPr lang="en-US" sz="9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BDAE78"/>
                          </a:solidFill>
                        </a:rPr>
                        <a:t>Médio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42642"/>
                          </a:solidFill>
                        </a:rPr>
                        <a:t>3</a:t>
                      </a:r>
                      <a:endParaRPr lang="en-US" sz="1000" dirty="0"/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520440"/>
            <a:ext cx="804672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5"/>
          <p:cNvSpPr/>
          <p:nvPr/>
        </p:nvSpPr>
        <p:spPr>
          <a:xfrm>
            <a:off x="548640" y="3520440"/>
            <a:ext cx="54864" cy="91440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731520" y="35661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Recomendação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38404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Prioridade imediata: formalizar Acordo de Sócios e constituir Conselho de Administração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sugerido: iniciar reestruturação nos próximos 60 dias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48640" y="45262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Ref.: Análise baseada nos contratos sociais e documentos disponibilizados.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EA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 Corporativa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5603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de Decisão • Acordo de Sócios • Protocolo Familiar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0" y="2423160"/>
            <a:ext cx="274320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A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 Familiar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Órgãos de governança para alinhar família e negócios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115568"/>
            <a:ext cx="8046720" cy="0"/>
          </a:xfrm>
          <a:prstGeom prst="line">
            <a:avLst/>
          </a:prstGeom>
          <a:noFill/>
          <a:ln w="25400">
            <a:solidFill>
              <a:srgbClr val="BDAE7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| ADVOGADOS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502920" y="1325880"/>
            <a:ext cx="246888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502920" y="1325880"/>
            <a:ext cx="246888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502920" y="13258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Assembleia Familiar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051560" y="1874520"/>
            <a:ext cx="137160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1051560" y="1874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Anual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" y="2240280"/>
            <a:ext cx="2194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Órgão deliberativo máximo. Matérias qualificadas exigem quórum de 75%+: alteração contratual, alienação de participações, operações societárias.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971800" y="210312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BDAE78"/>
                </a:solidFill>
              </a:rPr>
              <a:t>→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200400" y="1325880"/>
            <a:ext cx="246888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4" name="Shape 12"/>
          <p:cNvSpPr/>
          <p:nvPr/>
        </p:nvSpPr>
        <p:spPr>
          <a:xfrm>
            <a:off x="3200400" y="1325880"/>
            <a:ext cx="246888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3200400" y="13258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Conselho de Família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749040" y="1874520"/>
            <a:ext cx="137160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3749040" y="1874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Trimestral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37560" y="2240280"/>
            <a:ext cx="2194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Órgão consultivo. Define valores, missão familiar, política de dividendos e regras de convivência. Pauta formal obrigatória.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669280" y="210312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BDAE78"/>
                </a:solidFill>
              </a:rPr>
              <a:t>→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5897880" y="1325880"/>
            <a:ext cx="246888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5897880" y="1325880"/>
            <a:ext cx="246888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5897880" y="13258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Comitês Temáticos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446520" y="1874520"/>
            <a:ext cx="1371600" cy="27432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6446520" y="1874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Mensal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35040" y="2240280"/>
            <a:ext cx="2194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Comitês especializados: Educação &amp; Carreira, Patrimônio, Filantropia. Reportam ao Conselho de Família.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48640" y="3840480"/>
            <a:ext cx="804672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7" name="Shape 25"/>
          <p:cNvSpPr/>
          <p:nvPr/>
        </p:nvSpPr>
        <p:spPr>
          <a:xfrm>
            <a:off x="548640" y="3840480"/>
            <a:ext cx="54864" cy="96012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8" name="Text 26"/>
          <p:cNvSpPr/>
          <p:nvPr/>
        </p:nvSpPr>
        <p:spPr>
          <a:xfrm>
            <a:off x="731520" y="385876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Princípios Norteadores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31520" y="4114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 controle unido dentro da família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sólida para parceiros externos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Preparar próxima geração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Prevenir conflitos internos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2471</Words>
  <Application>Microsoft Office PowerPoint</Application>
  <PresentationFormat>Apresentação na tela (16:9)</PresentationFormat>
  <Paragraphs>522</Paragraphs>
  <Slides>27</Slides>
  <Notes>27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1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Planejamento Sucessório Empresarial</dc:title>
  <dc:subject>PptxGenJS Presentation</dc:subject>
  <dc:creator>MBG Advogados</dc:creator>
  <cp:lastModifiedBy>José Victor Castelo Branco</cp:lastModifiedBy>
  <cp:revision>1</cp:revision>
  <dcterms:created xsi:type="dcterms:W3CDTF">2026-03-13T21:46:18Z</dcterms:created>
  <dcterms:modified xsi:type="dcterms:W3CDTF">2026-03-13T22:02:28Z</dcterms:modified>
</cp:coreProperties>
</file>