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81" r:id="rId5"/>
    <p:sldId id="259" r:id="rId6"/>
    <p:sldId id="282" r:id="rId7"/>
    <p:sldId id="283" r:id="rId8"/>
    <p:sldId id="260" r:id="rId9"/>
    <p:sldId id="284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5" r:id="rId24"/>
    <p:sldId id="276" r:id="rId25"/>
    <p:sldId id="277" r:id="rId26"/>
    <p:sldId id="285" r:id="rId27"/>
    <p:sldId id="278" r:id="rId28"/>
    <p:sldId id="286" r:id="rId29"/>
    <p:sldId id="279" r:id="rId30"/>
    <p:sldId id="280" r:id="rId3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98" d="100"/>
          <a:sy n="198" d="100"/>
        </p:scale>
        <p:origin x="648" y="3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1027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Testamento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Disposição patrimonial de última vontade — limitação à legítima (50% do patrimônio)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737360"/>
            <a:ext cx="8046720" cy="1426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spcAft>
                <a:spcPts val="300"/>
              </a:spcAft>
              <a:buSzPct val="100000"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Testamento Público: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Lavrado em cartório com 2 testemunhas. Maior segurança jurídica, difícil impugnação. Recomendado para patrimônios complexos.</a:t>
            </a: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Testamento Cerrado: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Redigido pelo testador e aprovado pelo tabelião. Conteúdo permanece sigiloso até abertura. Risco de extravio.</a:t>
            </a: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Testamento Particular: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Escrito e assinado pelo testador com 3 testemunhas. Menor custo, maior risco de anulação.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548640" y="3300984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Cláusulas especiais: substituição fideicomissrária, deserdamento, legados específicos, indicação de tutor.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Doação em Vida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Antecipação da transferência patrimonial com proteção e controle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737360"/>
            <a:ext cx="8046720" cy="1426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spcAft>
                <a:spcPts val="300"/>
              </a:spcAft>
              <a:buSzPct val="100000"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Reserva de Usufruto: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Doador mantém uso e frutos do bem (alugueis, dividendos) até o falecimento. Não integra inventário. Incidência de ITCMD sobre a nua-propriedade.</a:t>
            </a: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 Usufruto (Plena):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Transferência integral. Adequada para bens que não geram renda ao doador ou quando há objetivo de antecipar a alíquota atual de ITCMD.</a:t>
            </a: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Cláusulas Protetivas Obrigatórias: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Incomunicabilidade, inalienabilidade e impenhorabilidade protegem o patrimônio contra divórcios, dívidas e alienações precipitadas.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548640" y="3300984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Donatário residente no País: isento de IR. Não residente: IRRF de 15% (25% em paraíso fiscal). Há tributação de ITCMD.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Holding Familiar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Sociedade para centralizar patrimônio, facilitar sucessão e otimizar tributação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737360"/>
            <a:ext cx="8046720" cy="1426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spcAft>
                <a:spcPts val="300"/>
              </a:spcAft>
              <a:buSzPct val="100000"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Estrutura: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Pessoa jurídica (Ltda. ou S/A) que detém imóveis, participações e ativos. Administração definida em contrato social com regras de governança.</a:t>
            </a: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Vantagens: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Proteção patrimonial contra penhoras; PJ não se extingue com falecimento; créditos IBS/CBS reduzem carga para ~19-20% (vs. 36% na PF para grandes locadores).</a:t>
            </a: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 NÃO é eficiente: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Imóveis antigos (fatores de redução IRPF, isenção pré-1988); renda &lt; R$ 270 mil/ano; ≤3 imóveis. Custos de constituição e manutenção contábil.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548640" y="3300984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Propósito principal: locação recorrente e novas aquisições/expansões patrimoniais.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Seguro de Vida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Liquidez imediata para custos sucessórios sem necessidade de inventário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737360"/>
            <a:ext cx="8046720" cy="1426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spcAft>
                <a:spcPts val="300"/>
              </a:spcAft>
              <a:buSzPct val="100000"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Função Sucessória: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segurado é pago diretamente aos beneficiários, sem transitar pelo inventário. Isento de ITCMD na maioria dos estados. Não responde por dívidas do espólio.</a:t>
            </a: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Liquidez para Custos: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Cobre ITCMD, honorários advocatícios, custas judiciais e tributos incidentes na transferência — evitando venda forçada de ativos ilíquidos.</a:t>
            </a: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Dimensionamento: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Recomenda-se cobertura equivalente a [X%] do ITCMD estimado + custas + 6 meses de manutenção dos dependentes.</a:t>
            </a:r>
            <a:endParaRPr lang="en-US" sz="12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Previdência Privada — VGBL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Ferramenta de planejamento sucessório com eficiência tributária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737360"/>
            <a:ext cx="8046720" cy="1426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spcAft>
                <a:spcPts val="300"/>
              </a:spcAft>
              <a:buSzPct val="100000"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Transferência Extrajudicial: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Beneficiários indicados recebem diretamente da seguradora, sem inventário. Prazo médio de 30 dias vs. 12-36 meses do inventário.</a:t>
            </a: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Tributação Regressiva: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Alíquota de IR de 35% (até 2 anos) a 10% (acima de 10 anos). VGBL ideal para quem declara simplificado. ITCMD: estados divergem (STF RE 1.363.013).</a:t>
            </a: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Limitações: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Aportes expressivos próximos ao falecimento podem ser questionados (fraude à legítima). Recomenda-se aportes graduais e proporcionais ao patrimônio.</a:t>
            </a:r>
            <a:endParaRPr lang="en-US" sz="12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26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0" y="2011680"/>
            <a:ext cx="5486400" cy="18288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731520" y="2194560"/>
            <a:ext cx="7680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Estruturas Internacionais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731520" y="306324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Offshore • Trust • Mudança de Residência Fiscal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Estruturas Offshore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PIC, LLC e veículos em jurisdições com tratamento fiscal diferenciado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737360"/>
            <a:ext cx="8046720" cy="1426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endParaRPr lang="en-US" sz="1250" b="1" dirty="0">
              <a:solidFill>
                <a:srgbClr val="142642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>
              <a:spcAft>
                <a:spcPts val="300"/>
              </a:spcAft>
              <a:buSzPct val="100000"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 (Private Investment Company):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Entidade em BVI, Cayman ou similar para consolidar investimentos no exterior. Escolha entre regime opaco (tributação anual 15% sobre lucro) ou transparente (no resgate). Decisão irrevogável no IRPF.</a:t>
            </a: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LLC (Delaware/Wyoming):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Flexibilidade em governança e sigilo. Tratada como transparente nos EUA se single-member. Atenção à classificação brasileira (opaca vs. transparente).</a:t>
            </a: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Considerações 2026: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 14.754/2023 tributa lucros de entidades opacas anualmente a 15%. Retenção de 10% sobre dividendos de PJ brasileira ao não residente (Lei 15.270/2025).</a:t>
            </a:r>
            <a:endParaRPr lang="en-US" sz="12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Trust Internacional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Estrutura fiduciária para proteção e transferência intergeracional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737360"/>
            <a:ext cx="8046720" cy="1426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spcAft>
                <a:spcPts val="300"/>
              </a:spcAft>
              <a:buSzPct val="100000"/>
            </a:pPr>
            <a:endParaRPr lang="en-US" sz="1250" b="1" dirty="0">
              <a:solidFill>
                <a:srgbClr val="142642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>
              <a:spcAft>
                <a:spcPts val="300"/>
              </a:spcAft>
              <a:buSzPct val="100000"/>
            </a:pPr>
            <a:r>
              <a:rPr lang="en-US" sz="1250" b="1" dirty="0" err="1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Tipos</a:t>
            </a: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Principais: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Revogável (settlor mantém controle, tributado como transparente) e Irrevogável (proteção superior, tributado conforme regime escolhido).</a:t>
            </a: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Tributação no Brasil (Lei 14.754/2023):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não possui personalidade jurídica no Brasil. Bens são declarados pelo settlor enquanto vivo. Na distribuição ou falecimento: ITCMD + IRPF conforme regime (opaco/transparente).</a:t>
            </a: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Vantagens Sucessórias: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Evita inventário no exterior; proteção contra credores; flexibilidade na distribuição aos beneficiários; planejamento multigeracional.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587141" y="3483864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escolha entre opaco e transparente é irrevogável e impacta significativamente a carga tributária.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Mudança de Residência Fiscal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371600"/>
            <a:ext cx="2514600" cy="3291840"/>
          </a:xfrm>
          <a:prstGeom prst="rect">
            <a:avLst/>
          </a:prstGeom>
          <a:solidFill>
            <a:srgbClr val="F9F6F3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502920" y="1371600"/>
            <a:ext cx="2514600" cy="41148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7" name="Text 5"/>
          <p:cNvSpPr/>
          <p:nvPr/>
        </p:nvSpPr>
        <p:spPr>
          <a:xfrm>
            <a:off x="502920" y="1371600"/>
            <a:ext cx="2514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Portugal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1920240"/>
            <a:ext cx="224028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IFICI (NHR 2.0): 10 anos de benefícios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Alíquota fixa 20% renda qualificada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Isenção sobre rendas estrangeiras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Exige atividade em inovação/TI/pesquisa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91840" y="1371600"/>
            <a:ext cx="2514600" cy="3291840"/>
          </a:xfrm>
          <a:prstGeom prst="rect">
            <a:avLst/>
          </a:prstGeom>
          <a:solidFill>
            <a:srgbClr val="F9F6F3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0" name="Shape 8"/>
          <p:cNvSpPr/>
          <p:nvPr/>
        </p:nvSpPr>
        <p:spPr>
          <a:xfrm>
            <a:off x="3291840" y="1371600"/>
            <a:ext cx="2514600" cy="411480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1" name="Text 9"/>
          <p:cNvSpPr/>
          <p:nvPr/>
        </p:nvSpPr>
        <p:spPr>
          <a:xfrm>
            <a:off x="3291840" y="1371600"/>
            <a:ext cx="2514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Itália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429000" y="1920240"/>
            <a:ext cx="224028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Flat Tax: €200.000/ano (proposta €300k em 2026)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anos de duração do regime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Inclui herança e doação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Dependentes: +€25.000/ano cada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080760" y="1371600"/>
            <a:ext cx="2514600" cy="3291840"/>
          </a:xfrm>
          <a:prstGeom prst="rect">
            <a:avLst/>
          </a:prstGeom>
          <a:solidFill>
            <a:srgbClr val="F9F6F3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4" name="Shape 12"/>
          <p:cNvSpPr/>
          <p:nvPr/>
        </p:nvSpPr>
        <p:spPr>
          <a:xfrm>
            <a:off x="6080760" y="1371600"/>
            <a:ext cx="2514600" cy="41148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5" name="Text 13"/>
          <p:cNvSpPr/>
          <p:nvPr/>
        </p:nvSpPr>
        <p:spPr>
          <a:xfrm>
            <a:off x="6080760" y="1371600"/>
            <a:ext cx="2514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Uruguai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217920" y="1920240"/>
            <a:ext cx="224028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Isenção ganhos capital 10 anos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Opção 1: Imóvel USD 2.5M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Opção 2: Imóvel USD 600k + 60 dias/ano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Regulamentação pendente (2026)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48640" y="470916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Consultar advogado local na jurisdição escolhida para confirmação de requisitos vigentes.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426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0" y="2011680"/>
            <a:ext cx="5486400" cy="18288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731520" y="2194560"/>
            <a:ext cx="7680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Tributação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731520" y="306324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Atualizações Legislativas 2025–2026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26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822960"/>
            <a:ext cx="76809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Planejamento Sucessório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 Patrimonial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246888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[Nome do Cliente]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1828800" y="3200400"/>
            <a:ext cx="5486400" cy="18288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731520" y="393192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Law | [MM/AAAA]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ITCMD — LC 227/2025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Novas regras de base de cálculo e alíquotas progressivas obrigatórias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737360"/>
            <a:ext cx="8046720" cy="1426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spcAft>
                <a:spcPts val="300"/>
              </a:spcAft>
              <a:buSzPct val="100000"/>
            </a:pPr>
            <a:endParaRPr lang="en-US" sz="1250" b="1" dirty="0">
              <a:solidFill>
                <a:srgbClr val="142642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>
              <a:spcAft>
                <a:spcPts val="300"/>
              </a:spcAft>
              <a:buSzPct val="100000"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de Cálculo: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 de mercado (não mais venal). Para quotas/ações: patrimônio líquido ajustado + fundo de comércio. Metodologia técnica idônea exigida.</a:t>
            </a: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Alíquotas Progressivas: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Estados definem faixas crescentes (teto 8%). Uniformidade entre causa mortis e doação. Alíquota máxima para grandes patrimônios.</a:t>
            </a: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Impacto Prático (Ex: RJ):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Doação de quotas: PL contábil R$ 4M → ITCMD R$ 320 mil vs. valor mercado R$ 10M → ITCMD R$ 800 mil. Diferença de R$ 480 mil.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548640" y="3483864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Princípio da Anterioridade e Noventena aplicáveis. RJ ainda sem norma específica — mantém base atual por legalidade estrita.</a:t>
            </a:r>
            <a:endParaRPr lang="en-US" sz="1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Sociedades Imobiliárias — IBS/CBS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3931920" cy="3200400"/>
          </a:xfrm>
          <a:prstGeom prst="rect">
            <a:avLst/>
          </a:prstGeom>
          <a:solidFill>
            <a:srgbClr val="F9F6F3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457200" y="1417320"/>
            <a:ext cx="3931920" cy="438912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7" name="Text 5"/>
          <p:cNvSpPr/>
          <p:nvPr/>
        </p:nvSpPr>
        <p:spPr>
          <a:xfrm>
            <a:off x="457200" y="1417320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Pessoa Física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1965960"/>
            <a:ext cx="356616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1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Antes: </a:t>
            </a:r>
            <a:r>
              <a:rPr lang="en-US" sz="11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IRPF sobre alugueis (até 27,5%)</a:t>
            </a: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Agora (2026+): </a:t>
            </a:r>
            <a:r>
              <a:rPr lang="en-US" sz="11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IBS/CBS se &gt;3 imóveis ou renda &gt;R$ 270k/ano</a:t>
            </a: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Carga estimada: </a:t>
            </a:r>
            <a:r>
              <a:rPr lang="en-US" sz="11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Até ~36% (IRPF + IBS/CBS)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754880" y="1417320"/>
            <a:ext cx="3931920" cy="3200400"/>
          </a:xfrm>
          <a:prstGeom prst="rect">
            <a:avLst/>
          </a:prstGeom>
          <a:solidFill>
            <a:srgbClr val="F9F6F3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0" name="Shape 8"/>
          <p:cNvSpPr/>
          <p:nvPr/>
        </p:nvSpPr>
        <p:spPr>
          <a:xfrm>
            <a:off x="4754880" y="1417320"/>
            <a:ext cx="3931920" cy="438912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1" name="Text 9"/>
          <p:cNvSpPr/>
          <p:nvPr/>
        </p:nvSpPr>
        <p:spPr>
          <a:xfrm>
            <a:off x="4754880" y="1417320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Holding Imobiliária (PJ)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937760" y="1965960"/>
            <a:ext cx="356616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1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Regime: </a:t>
            </a:r>
            <a:r>
              <a:rPr lang="en-US" sz="11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IBS/CBS substituem PIS/COFINS (transição gradual)</a:t>
            </a: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Carga estimada: </a:t>
            </a:r>
            <a:r>
              <a:rPr lang="en-US" sz="11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~19-20% (com créditos IBS/CBS + IRPJ/CSLL ~10%)</a:t>
            </a: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Benefício: </a:t>
            </a:r>
            <a:r>
              <a:rPr lang="en-US" sz="11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Créditos sobre insumos e terreno. Ideal para sucessão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7452360" y="1170432"/>
            <a:ext cx="1234440" cy="256032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4" name="Text 12"/>
          <p:cNvSpPr/>
          <p:nvPr/>
        </p:nvSpPr>
        <p:spPr>
          <a:xfrm>
            <a:off x="7452360" y="1170432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MAIS EFICIENTE</a:t>
            </a:r>
            <a:endParaRPr lang="en-US" sz="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IRPF Mínimo — Lei 15.270/2025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Tributação mínima para rendas ≥ R$ 600 mil/ano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737360"/>
            <a:ext cx="8046720" cy="1426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spcAft>
                <a:spcPts val="300"/>
              </a:spcAft>
              <a:buSzPct val="100000"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Alíquotas: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Progressivas de 0% a 10%. Para renda &gt;R$ 1,2M: 10%. A cada R$ 60 mil acima de R$ 600 mil: +1% de IRPFM.</a:t>
            </a: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Deduções: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IRPF anual, IRRF dividendos (10%), IR pago no exterior, redutor &gt;34%. Excluídos: ganço de capital, herança/doação, poupança, CRI/CRA, LCI/LCA, Debêntures Incentivadas, FII, FIAGRO.</a:t>
            </a: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Planejamento: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Estrutura PIC opaca + alugueis PJ/PF pode manter carga equivalente ao IRPFM com benefícios indiretos: sem retenção na fonte, investimento dos recursos, créditos futuros.</a:t>
            </a:r>
            <a:endParaRPr lang="en-US" sz="125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426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0" y="2011680"/>
            <a:ext cx="5486400" cy="18288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731520" y="2194560"/>
            <a:ext cx="7680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Proteção Patrimonial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731520" y="306324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Cláusulas Protetivas e Estratégias de Blindagem</a:t>
            </a:r>
            <a:endParaRPr lang="en-US" sz="1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Cláusulas Protetivas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Gravames essenciais em doações, testamentos e contratos sociais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737360"/>
            <a:ext cx="8046720" cy="1426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spcAft>
                <a:spcPts val="300"/>
              </a:spcAft>
              <a:buSzPct val="100000"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Incomunicabilidade: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Bens não se comunicam com o cônjuge/companheiro, independentemente do regime de bens. Protege contra divórcio.</a:t>
            </a: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Inalienabilidade: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Proibição de venda, doação ou oneração do bem. Pode ser temporária ou vitalícia. Implica automaticamente incomunicabilidade e impenhorabilidade.</a:t>
            </a: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Impenhorabilidade: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Bens não respondem por dívidas do beneficiário. Proteção contra credores e execuções judiciais.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548640" y="3300984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Cláusula de Reversão: bem retorna ao doador se o donatário falecer antes. Aplicável apenas em doações.</a:t>
            </a:r>
            <a:endParaRPr lang="en-US" sz="1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Inventário vs. Planejamento Antecipado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3931920" cy="3200400"/>
          </a:xfrm>
          <a:prstGeom prst="rect">
            <a:avLst/>
          </a:prstGeom>
          <a:solidFill>
            <a:srgbClr val="F9F6F3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457200" y="1417320"/>
            <a:ext cx="3931920" cy="438912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7" name="Text 5"/>
          <p:cNvSpPr/>
          <p:nvPr/>
        </p:nvSpPr>
        <p:spPr>
          <a:xfrm>
            <a:off x="457200" y="1417320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Inventário Judicial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1965960"/>
            <a:ext cx="356616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1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Prazo: </a:t>
            </a:r>
            <a:r>
              <a:rPr lang="en-US" sz="11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a 36+ meses (judicial) ou 3-6 meses (extrajudicial)</a:t>
            </a: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Custos: </a:t>
            </a:r>
            <a:r>
              <a:rPr lang="en-US" sz="11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ITCMD (até 8%) + honorários (6-10%) + custas judiciais + avaliações</a:t>
            </a: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Conflitos: </a:t>
            </a:r>
            <a:r>
              <a:rPr lang="en-US" sz="11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Disputa entre herdeiros, bloqueio de ativos, publicidade processual</a:t>
            </a: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Risco: </a:t>
            </a:r>
            <a:r>
              <a:rPr lang="en-US" sz="11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Alíquotas futuras mais altas; bens ilíquidos sem caixa para ITCMD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754880" y="1417320"/>
            <a:ext cx="3931920" cy="3200400"/>
          </a:xfrm>
          <a:prstGeom prst="rect">
            <a:avLst/>
          </a:prstGeom>
          <a:solidFill>
            <a:srgbClr val="F9F6F3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0" name="Shape 8"/>
          <p:cNvSpPr/>
          <p:nvPr/>
        </p:nvSpPr>
        <p:spPr>
          <a:xfrm>
            <a:off x="4754880" y="1417320"/>
            <a:ext cx="3931920" cy="438912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1" name="Text 9"/>
          <p:cNvSpPr/>
          <p:nvPr/>
        </p:nvSpPr>
        <p:spPr>
          <a:xfrm>
            <a:off x="4754880" y="1417320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Planejamento Antecipado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937760" y="1965960"/>
            <a:ext cx="356616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1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Prazo: </a:t>
            </a:r>
            <a:r>
              <a:rPr lang="en-US" sz="11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Transferência imediata ou programável em vida</a:t>
            </a: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Custos: </a:t>
            </a:r>
            <a:r>
              <a:rPr lang="en-US" sz="11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ITCMD atual (menor) + custos de estruturação (amortizáveis)</a:t>
            </a: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Conflitos: </a:t>
            </a:r>
            <a:r>
              <a:rPr lang="en-US" sz="11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Regras claras, governança definida, prevenção de litígios</a:t>
            </a: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Benefício: </a:t>
            </a:r>
            <a:r>
              <a:rPr lang="en-US" sz="11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Proteção patrimonial, eficiência fiscal, continuidade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7452360" y="1170432"/>
            <a:ext cx="1234440" cy="256032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4" name="Text 12"/>
          <p:cNvSpPr/>
          <p:nvPr/>
        </p:nvSpPr>
        <p:spPr>
          <a:xfrm>
            <a:off x="7452360" y="1170432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RECOMENDADO</a:t>
            </a:r>
            <a:endParaRPr lang="en-US" sz="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enário Comparativ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AccentLine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itle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Impacto do Planejamento</a:t>
            </a:r>
          </a:p>
        </p:txBody>
      </p:sp>
      <p:sp>
        <p:nvSpPr>
          <p:cNvPr id="5" name="LeftColBG"/>
          <p:cNvSpPr/>
          <p:nvPr/>
        </p:nvSpPr>
        <p:spPr>
          <a:xfrm>
            <a:off x="457200" y="1417320"/>
            <a:ext cx="3931920" cy="2834640"/>
          </a:xfrm>
          <a:prstGeom prst="rect">
            <a:avLst/>
          </a:prstGeom>
          <a:solidFill>
            <a:srgbClr val="F9F6F3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6" name="LeftHeader"/>
          <p:cNvSpPr/>
          <p:nvPr/>
        </p:nvSpPr>
        <p:spPr>
          <a:xfrm>
            <a:off x="457200" y="1417320"/>
            <a:ext cx="3931920" cy="438912"/>
          </a:xfrm>
          <a:prstGeom prst="rect">
            <a:avLst/>
          </a:prstGeom>
          <a:solidFill>
            <a:srgbClr val="142642"/>
          </a:solidFill>
          <a:ln/>
        </p:spPr>
        <p:txBody>
          <a:bodyPr wrap="square" lIns="0" tIns="0" rIns="0" bIns="0" rtlCol="0" anchor="ctr"/>
          <a:lstStyle/>
          <a:p>
            <a:pPr algn="ctr">
              <a:buNone/>
            </a:pPr>
            <a:r>
              <a:rPr lang="pt-BR" sz="1400" b="1" dirty="0">
                <a:solidFill>
                  <a:srgbClr val="FFFFFF"/>
                </a:solidFill>
                <a:latin typeface="Calibri" pitchFamily="34" charset="0"/>
              </a:rPr>
              <a:t>Sem Planejamento</a:t>
            </a:r>
          </a:p>
        </p:txBody>
      </p:sp>
      <p:sp>
        <p:nvSpPr>
          <p:cNvPr id="8" name="LeftContent"/>
          <p:cNvSpPr/>
          <p:nvPr/>
        </p:nvSpPr>
        <p:spPr>
          <a:xfrm>
            <a:off x="640080" y="1965960"/>
            <a:ext cx="356616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pt-BR" sz="1100" b="1" dirty="0">
                <a:solidFill>
                  <a:srgbClr val="142642"/>
                </a:solidFill>
                <a:latin typeface="Calibri" pitchFamily="34" charset="0"/>
              </a:rPr>
              <a:t>Inventário: </a:t>
            </a:r>
            <a:r>
              <a:rPr lang="pt-BR" sz="1100" dirty="0">
                <a:solidFill>
                  <a:srgbClr val="3A3A3A"/>
                </a:solidFill>
                <a:latin typeface="Calibri" pitchFamily="34" charset="0"/>
              </a:rPr>
              <a:t>[12-36] meses</a:t>
            </a:r>
          </a:p>
          <a:p>
            <a:pPr marL="0" indent="0">
              <a:spcAft>
                <a:spcPts val="200"/>
              </a:spcAft>
              <a:buNone/>
            </a:pPr>
            <a:endParaRPr lang="pt-BR" sz="1100" dirty="0"/>
          </a:p>
          <a:p>
            <a:pPr marL="0" indent="0">
              <a:spcAft>
                <a:spcPts val="200"/>
              </a:spcAft>
              <a:buNone/>
            </a:pPr>
            <a:r>
              <a:rPr lang="pt-BR" sz="1100" b="1" dirty="0">
                <a:solidFill>
                  <a:srgbClr val="142642"/>
                </a:solidFill>
                <a:latin typeface="Calibri" pitchFamily="34" charset="0"/>
              </a:rPr>
              <a:t>ITCMD: </a:t>
            </a:r>
            <a:r>
              <a:rPr lang="pt-BR" sz="1100" dirty="0">
                <a:solidFill>
                  <a:srgbClr val="3A3A3A"/>
                </a:solidFill>
                <a:latin typeface="Calibri" pitchFamily="34" charset="0"/>
              </a:rPr>
              <a:t>R$ [XXX.XXX]</a:t>
            </a:r>
          </a:p>
          <a:p>
            <a:pPr marL="0" indent="0">
              <a:spcAft>
                <a:spcPts val="200"/>
              </a:spcAft>
              <a:buNone/>
            </a:pPr>
            <a:endParaRPr lang="pt-BR" sz="1100" dirty="0"/>
          </a:p>
          <a:p>
            <a:pPr marL="0" indent="0">
              <a:spcAft>
                <a:spcPts val="200"/>
              </a:spcAft>
              <a:buNone/>
            </a:pPr>
            <a:r>
              <a:rPr lang="pt-BR" sz="1100" b="1" dirty="0">
                <a:solidFill>
                  <a:srgbClr val="142642"/>
                </a:solidFill>
                <a:latin typeface="Calibri" pitchFamily="34" charset="0"/>
              </a:rPr>
              <a:t>Honorários: </a:t>
            </a:r>
            <a:r>
              <a:rPr lang="pt-BR" sz="1100" dirty="0">
                <a:solidFill>
                  <a:srgbClr val="3A3A3A"/>
                </a:solidFill>
                <a:latin typeface="Calibri" pitchFamily="34" charset="0"/>
              </a:rPr>
              <a:t>R$ [XXX.XXX]</a:t>
            </a:r>
          </a:p>
          <a:p>
            <a:pPr marL="0" indent="0">
              <a:spcAft>
                <a:spcPts val="200"/>
              </a:spcAft>
              <a:buNone/>
            </a:pPr>
            <a:endParaRPr lang="pt-BR" sz="1100" dirty="0"/>
          </a:p>
          <a:p>
            <a:pPr marL="0" indent="0">
              <a:spcAft>
                <a:spcPts val="200"/>
              </a:spcAft>
              <a:buNone/>
            </a:pPr>
            <a:r>
              <a:rPr lang="pt-BR" sz="1100" b="1" dirty="0">
                <a:solidFill>
                  <a:srgbClr val="142642"/>
                </a:solidFill>
                <a:latin typeface="Calibri" pitchFamily="34" charset="0"/>
              </a:rPr>
              <a:t>Risco litígio: </a:t>
            </a:r>
            <a:r>
              <a:rPr lang="pt-BR" sz="1100" b="1" dirty="0">
                <a:solidFill>
                  <a:srgbClr val="C0392B"/>
                </a:solidFill>
                <a:latin typeface="Calibri" pitchFamily="34" charset="0"/>
              </a:rPr>
              <a:t>Alto</a:t>
            </a:r>
          </a:p>
          <a:p>
            <a:pPr marL="0" indent="0">
              <a:spcAft>
                <a:spcPts val="200"/>
              </a:spcAft>
              <a:buNone/>
            </a:pPr>
            <a:endParaRPr lang="pt-BR" sz="1100" dirty="0"/>
          </a:p>
          <a:p>
            <a:pPr marL="0" indent="0">
              <a:buNone/>
            </a:pPr>
            <a:r>
              <a:rPr lang="pt-BR" sz="1200" b="1" dirty="0">
                <a:solidFill>
                  <a:srgbClr val="142642"/>
                </a:solidFill>
                <a:latin typeface="Calibri" pitchFamily="34" charset="0"/>
              </a:rPr>
              <a:t>Total: R$ [X.XXX.XXX]</a:t>
            </a:r>
          </a:p>
        </p:txBody>
      </p:sp>
      <p:sp>
        <p:nvSpPr>
          <p:cNvPr id="9" name="RightColBG"/>
          <p:cNvSpPr/>
          <p:nvPr/>
        </p:nvSpPr>
        <p:spPr>
          <a:xfrm>
            <a:off x="4754880" y="1417320"/>
            <a:ext cx="3931920" cy="2834640"/>
          </a:xfrm>
          <a:prstGeom prst="rect">
            <a:avLst/>
          </a:prstGeom>
          <a:solidFill>
            <a:srgbClr val="F9F6F3"/>
          </a:solidFill>
          <a:ln w="25400">
            <a:solidFill>
              <a:srgbClr val="BDAE78"/>
            </a:solidFill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0" name="RightHeader"/>
          <p:cNvSpPr/>
          <p:nvPr/>
        </p:nvSpPr>
        <p:spPr>
          <a:xfrm>
            <a:off x="4754880" y="1417320"/>
            <a:ext cx="3931920" cy="438912"/>
          </a:xfrm>
          <a:prstGeom prst="rect">
            <a:avLst/>
          </a:prstGeom>
          <a:solidFill>
            <a:srgbClr val="BDAE78"/>
          </a:solidFill>
          <a:ln/>
        </p:spPr>
        <p:txBody>
          <a:bodyPr wrap="square" lIns="0" tIns="0" rIns="0" bIns="0" rtlCol="0" anchor="ctr"/>
          <a:lstStyle/>
          <a:p>
            <a:pPr algn="ctr">
              <a:buNone/>
            </a:pPr>
            <a:r>
              <a:rPr lang="pt-BR" sz="1400" b="1" dirty="0">
                <a:solidFill>
                  <a:srgbClr val="FFFFFF"/>
                </a:solidFill>
                <a:latin typeface="Calibri" pitchFamily="34" charset="0"/>
              </a:rPr>
              <a:t>Com Planejamento</a:t>
            </a:r>
          </a:p>
        </p:txBody>
      </p:sp>
      <p:sp>
        <p:nvSpPr>
          <p:cNvPr id="12" name="RightContent"/>
          <p:cNvSpPr/>
          <p:nvPr/>
        </p:nvSpPr>
        <p:spPr>
          <a:xfrm>
            <a:off x="4937760" y="1965960"/>
            <a:ext cx="356616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pt-BR" sz="1100" b="1" dirty="0">
                <a:solidFill>
                  <a:srgbClr val="142642"/>
                </a:solidFill>
                <a:latin typeface="Calibri" pitchFamily="34" charset="0"/>
              </a:rPr>
              <a:t>Transferência: </a:t>
            </a:r>
            <a:r>
              <a:rPr lang="pt-BR" sz="1100" dirty="0">
                <a:solidFill>
                  <a:srgbClr val="3A3A3A"/>
                </a:solidFill>
                <a:latin typeface="Calibri" pitchFamily="34" charset="0"/>
              </a:rPr>
              <a:t>imediata</a:t>
            </a:r>
          </a:p>
          <a:p>
            <a:pPr marL="0" indent="0">
              <a:spcAft>
                <a:spcPts val="200"/>
              </a:spcAft>
              <a:buNone/>
            </a:pPr>
            <a:endParaRPr lang="pt-BR" sz="1100" dirty="0"/>
          </a:p>
          <a:p>
            <a:pPr marL="0" indent="0">
              <a:spcAft>
                <a:spcPts val="200"/>
              </a:spcAft>
              <a:buNone/>
            </a:pPr>
            <a:r>
              <a:rPr lang="pt-BR" sz="1100" b="1" dirty="0">
                <a:solidFill>
                  <a:srgbClr val="142642"/>
                </a:solidFill>
                <a:latin typeface="Calibri" pitchFamily="34" charset="0"/>
              </a:rPr>
              <a:t>ITCMD antecipado: </a:t>
            </a:r>
            <a:r>
              <a:rPr lang="pt-BR" sz="1100" dirty="0">
                <a:solidFill>
                  <a:srgbClr val="3A3A3A"/>
                </a:solidFill>
                <a:latin typeface="Calibri" pitchFamily="34" charset="0"/>
              </a:rPr>
              <a:t>R$ [XXX.XXX]</a:t>
            </a:r>
          </a:p>
          <a:p>
            <a:pPr marL="0" indent="0">
              <a:spcAft>
                <a:spcPts val="200"/>
              </a:spcAft>
              <a:buNone/>
            </a:pPr>
            <a:endParaRPr lang="pt-BR" sz="1100" dirty="0"/>
          </a:p>
          <a:p>
            <a:pPr marL="0" indent="0">
              <a:spcAft>
                <a:spcPts val="200"/>
              </a:spcAft>
              <a:buNone/>
            </a:pPr>
            <a:r>
              <a:rPr lang="pt-BR" sz="1100" b="1" dirty="0">
                <a:solidFill>
                  <a:srgbClr val="142642"/>
                </a:solidFill>
                <a:latin typeface="Calibri" pitchFamily="34" charset="0"/>
              </a:rPr>
              <a:t>Honorários: </a:t>
            </a:r>
            <a:r>
              <a:rPr lang="pt-BR" sz="1100" dirty="0">
                <a:solidFill>
                  <a:srgbClr val="3A3A3A"/>
                </a:solidFill>
                <a:latin typeface="Calibri" pitchFamily="34" charset="0"/>
              </a:rPr>
              <a:t>R$ [XXX.XXX]</a:t>
            </a:r>
          </a:p>
          <a:p>
            <a:pPr marL="0" indent="0">
              <a:spcAft>
                <a:spcPts val="200"/>
              </a:spcAft>
              <a:buNone/>
            </a:pPr>
            <a:endParaRPr lang="pt-BR" sz="1100" dirty="0"/>
          </a:p>
          <a:p>
            <a:pPr marL="0" indent="0">
              <a:spcAft>
                <a:spcPts val="200"/>
              </a:spcAft>
              <a:buNone/>
            </a:pPr>
            <a:r>
              <a:rPr lang="pt-BR" sz="1100" b="1" dirty="0">
                <a:solidFill>
                  <a:srgbClr val="142642"/>
                </a:solidFill>
                <a:latin typeface="Calibri" pitchFamily="34" charset="0"/>
              </a:rPr>
              <a:t>Risco litígio: </a:t>
            </a:r>
            <a:r>
              <a:rPr lang="pt-BR" sz="1100" b="1" dirty="0">
                <a:solidFill>
                  <a:srgbClr val="27AE60"/>
                </a:solidFill>
                <a:latin typeface="Calibri" pitchFamily="34" charset="0"/>
              </a:rPr>
              <a:t>Baixo</a:t>
            </a:r>
          </a:p>
          <a:p>
            <a:pPr marL="0" indent="0">
              <a:spcAft>
                <a:spcPts val="200"/>
              </a:spcAft>
              <a:buNone/>
            </a:pPr>
            <a:endParaRPr lang="pt-BR" sz="1100" dirty="0"/>
          </a:p>
          <a:p>
            <a:pPr marL="0" indent="0">
              <a:buNone/>
            </a:pPr>
            <a:r>
              <a:rPr lang="pt-BR" sz="1200" b="1" dirty="0">
                <a:solidFill>
                  <a:srgbClr val="142642"/>
                </a:solidFill>
                <a:latin typeface="Calibri" pitchFamily="34" charset="0"/>
              </a:rPr>
              <a:t>Total: R$ [XXX.XXX]</a:t>
            </a:r>
          </a:p>
        </p:txBody>
      </p:sp>
      <p:sp>
        <p:nvSpPr>
          <p:cNvPr id="13" name="RecomBadge"/>
          <p:cNvSpPr/>
          <p:nvPr/>
        </p:nvSpPr>
        <p:spPr>
          <a:xfrm>
            <a:off x="7452360" y="1170432"/>
            <a:ext cx="1234440" cy="256032"/>
          </a:xfrm>
          <a:prstGeom prst="roundRect">
            <a:avLst>
              <a:gd name="adj" fmla="val 16667"/>
            </a:avLst>
          </a:prstGeom>
          <a:solidFill>
            <a:srgbClr val="BDAE78"/>
          </a:solidFill>
          <a:ln/>
        </p:spPr>
        <p:txBody>
          <a:bodyPr wrap="square" lIns="0" tIns="0" rIns="0" bIns="0" rtlCol="0" anchor="ctr"/>
          <a:lstStyle/>
          <a:p>
            <a:pPr algn="ctr">
              <a:buNone/>
            </a:pPr>
            <a:r>
              <a:rPr lang="pt-BR" sz="800" b="1" dirty="0">
                <a:solidFill>
                  <a:srgbClr val="FFFFFF"/>
                </a:solidFill>
                <a:latin typeface="Calibri" pitchFamily="34" charset="0"/>
              </a:rPr>
              <a:t>RECOMENDADO</a:t>
            </a:r>
          </a:p>
        </p:txBody>
      </p:sp>
      <p:sp>
        <p:nvSpPr>
          <p:cNvPr id="14" name="EconomyBanner"/>
          <p:cNvSpPr/>
          <p:nvPr/>
        </p:nvSpPr>
        <p:spPr>
          <a:xfrm>
            <a:off x="457200" y="4389120"/>
            <a:ext cx="8229600" cy="365760"/>
          </a:xfrm>
          <a:prstGeom prst="roundRect">
            <a:avLst>
              <a:gd name="adj" fmla="val 10000"/>
            </a:avLst>
          </a:prstGeom>
          <a:solidFill>
            <a:srgbClr val="142642"/>
          </a:solidFill>
          <a:ln/>
        </p:spPr>
        <p:txBody>
          <a:bodyPr wrap="square" lIns="0" tIns="0" rIns="0" bIns="0" rtlCol="0" anchor="ctr"/>
          <a:lstStyle/>
          <a:p>
            <a:pPr algn="ctr">
              <a:buNone/>
            </a:pPr>
            <a:r>
              <a:rPr lang="pt-BR" sz="1200" b="1" dirty="0">
                <a:solidFill>
                  <a:srgbClr val="BDAE78"/>
                </a:solidFill>
                <a:latin typeface="Calibri" pitchFamily="34" charset="0"/>
              </a:rPr>
              <a:t>Economia estimada: R$ [XXX.XXX] ([X]%)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Cronograma de Implementação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731520" y="2807208"/>
            <a:ext cx="7680960" cy="27432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5024" y="2651760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13816" y="15544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1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813816" y="1874520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Diagnóstico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Patrimonial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813816" y="3108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Mês 1-2</a:t>
            </a:r>
            <a:endParaRPr lang="en-US" sz="100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1216" y="2651760"/>
            <a:ext cx="329184" cy="329184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2350008" y="15544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2</a:t>
            </a:r>
            <a:endParaRPr lang="en-US" sz="1200" dirty="0"/>
          </a:p>
        </p:txBody>
      </p:sp>
      <p:sp>
        <p:nvSpPr>
          <p:cNvPr id="12" name="Text 8"/>
          <p:cNvSpPr/>
          <p:nvPr/>
        </p:nvSpPr>
        <p:spPr>
          <a:xfrm>
            <a:off x="2350008" y="1874520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Estruturação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Societária</a:t>
            </a:r>
            <a:endParaRPr lang="en-US" sz="1000" dirty="0"/>
          </a:p>
        </p:txBody>
      </p:sp>
      <p:sp>
        <p:nvSpPr>
          <p:cNvPr id="13" name="Text 9"/>
          <p:cNvSpPr/>
          <p:nvPr/>
        </p:nvSpPr>
        <p:spPr>
          <a:xfrm>
            <a:off x="2350008" y="3108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Mês 3-5</a:t>
            </a:r>
            <a:endParaRPr lang="en-US" sz="1000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7408" y="2651760"/>
            <a:ext cx="329184" cy="329184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3886200" y="15544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3</a:t>
            </a:r>
            <a:endParaRPr lang="en-US" sz="1200" dirty="0"/>
          </a:p>
        </p:txBody>
      </p:sp>
      <p:sp>
        <p:nvSpPr>
          <p:cNvPr id="16" name="Text 11"/>
          <p:cNvSpPr/>
          <p:nvPr/>
        </p:nvSpPr>
        <p:spPr>
          <a:xfrm>
            <a:off x="3886200" y="1874520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Doações e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Testamento</a:t>
            </a:r>
            <a:endParaRPr lang="en-US" sz="1000" dirty="0"/>
          </a:p>
        </p:txBody>
      </p:sp>
      <p:sp>
        <p:nvSpPr>
          <p:cNvPr id="17" name="Text 12"/>
          <p:cNvSpPr/>
          <p:nvPr/>
        </p:nvSpPr>
        <p:spPr>
          <a:xfrm>
            <a:off x="3886200" y="3108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Mês 4-6</a:t>
            </a:r>
            <a:endParaRPr lang="en-US" sz="1000" dirty="0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651760"/>
            <a:ext cx="329184" cy="329184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422392" y="15544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4</a:t>
            </a:r>
            <a:endParaRPr lang="en-US" sz="1200" dirty="0"/>
          </a:p>
        </p:txBody>
      </p:sp>
      <p:sp>
        <p:nvSpPr>
          <p:cNvPr id="20" name="Text 14"/>
          <p:cNvSpPr/>
          <p:nvPr/>
        </p:nvSpPr>
        <p:spPr>
          <a:xfrm>
            <a:off x="5422392" y="1874520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Estruturas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Internacionais</a:t>
            </a:r>
            <a:endParaRPr lang="en-US" sz="1000" dirty="0"/>
          </a:p>
        </p:txBody>
      </p:sp>
      <p:sp>
        <p:nvSpPr>
          <p:cNvPr id="21" name="Text 15"/>
          <p:cNvSpPr/>
          <p:nvPr/>
        </p:nvSpPr>
        <p:spPr>
          <a:xfrm>
            <a:off x="5422392" y="3108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Mês 5-8</a:t>
            </a:r>
            <a:endParaRPr lang="en-US" sz="1000" dirty="0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79792" y="2651760"/>
            <a:ext cx="329184" cy="329184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6958584" y="15544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5</a:t>
            </a:r>
            <a:endParaRPr lang="en-US" sz="1200" dirty="0"/>
          </a:p>
        </p:txBody>
      </p:sp>
      <p:sp>
        <p:nvSpPr>
          <p:cNvPr id="24" name="Text 17"/>
          <p:cNvSpPr/>
          <p:nvPr/>
        </p:nvSpPr>
        <p:spPr>
          <a:xfrm>
            <a:off x="6958584" y="1874520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Revisão e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Monitoramento</a:t>
            </a:r>
            <a:endParaRPr lang="en-US" sz="1000" dirty="0"/>
          </a:p>
        </p:txBody>
      </p:sp>
      <p:sp>
        <p:nvSpPr>
          <p:cNvPr id="25" name="Text 18"/>
          <p:cNvSpPr/>
          <p:nvPr/>
        </p:nvSpPr>
        <p:spPr>
          <a:xfrm>
            <a:off x="6958584" y="3108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Contínuo</a:t>
            </a:r>
            <a:endParaRPr lang="en-US" sz="1000" dirty="0"/>
          </a:p>
        </p:txBody>
      </p:sp>
      <p:sp>
        <p:nvSpPr>
          <p:cNvPr id="26" name="Text 19"/>
          <p:cNvSpPr/>
          <p:nvPr/>
        </p:nvSpPr>
        <p:spPr>
          <a:xfrm>
            <a:off x="548640" y="384048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[Observações: cronograma sujeito a ajustes conforme complexidade patrimonial e andamento dos órgãos competentes]</a:t>
            </a:r>
            <a:endParaRPr lang="en-US" sz="10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Documentos Necessário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AccentLine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itle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Documentos Necessários</a:t>
            </a:r>
          </a:p>
        </p:txBody>
      </p:sp>
      <p:sp>
        <p:nvSpPr>
          <p:cNvPr id="10" name="LeftColBG"/>
          <p:cNvSpPr/>
          <p:nvPr/>
        </p:nvSpPr>
        <p:spPr>
          <a:xfrm>
            <a:off x="457200" y="1234440"/>
            <a:ext cx="3931920" cy="3474720"/>
          </a:xfrm>
          <a:prstGeom prst="rect">
            <a:avLst/>
          </a:prstGeom>
          <a:solidFill>
            <a:srgbClr val="F9F6F3"/>
          </a:solidFill>
          <a:ln w="6350">
            <a:solidFill>
              <a:srgbClr val="E8DDD5"/>
            </a:solidFill>
          </a:ln>
        </p:spPr>
        <p:txBody>
          <a:bodyPr/>
          <a:lstStyle/>
          <a:p>
            <a:endParaRPr lang="pt-BR"/>
          </a:p>
        </p:txBody>
      </p:sp>
      <p:sp>
        <p:nvSpPr>
          <p:cNvPr id="11" name="LeftColHeader"/>
          <p:cNvSpPr/>
          <p:nvPr/>
        </p:nvSpPr>
        <p:spPr>
          <a:xfrm>
            <a:off x="457200" y="1234440"/>
            <a:ext cx="3931920" cy="320040"/>
          </a:xfrm>
          <a:prstGeom prst="rect">
            <a:avLst/>
          </a:prstGeom>
          <a:solidFill>
            <a:srgbClr val="142642"/>
          </a:solidFill>
          <a:ln/>
        </p:spPr>
        <p:txBody>
          <a:bodyPr wrap="square" lIns="91440" tIns="0" rIns="91440" bIns="0" rtlCol="0" anchor="ctr"/>
          <a:lstStyle/>
          <a:p>
            <a:pPr algn="l">
              <a:buNone/>
            </a:pPr>
            <a:r>
              <a:rPr lang="pt-BR" sz="1100" b="1" dirty="0">
                <a:solidFill>
                  <a:srgbClr val="FFFFFF"/>
                </a:solidFill>
                <a:latin typeface="Calibri" pitchFamily="34" charset="0"/>
              </a:rPr>
              <a:t>Documentos Pessoais e Familiares</a:t>
            </a:r>
          </a:p>
        </p:txBody>
      </p:sp>
      <p:sp>
        <p:nvSpPr>
          <p:cNvPr id="12" name="LeftContent"/>
          <p:cNvSpPr/>
          <p:nvPr/>
        </p:nvSpPr>
        <p:spPr>
          <a:xfrm>
            <a:off x="548640" y="1645920"/>
            <a:ext cx="374856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28600" indent="-228600">
              <a:spcAft>
                <a:spcPts val="300"/>
              </a:spcAft>
              <a:buFont typeface="Wingdings" pitchFamily="2" charset="2"/>
              <a:buChar char="¨"/>
            </a:pPr>
            <a:r>
              <a:rPr lang="pt-BR" sz="1050" dirty="0">
                <a:solidFill>
                  <a:srgbClr val="3A3A3A"/>
                </a:solidFill>
                <a:latin typeface="Calibri" pitchFamily="34" charset="0"/>
              </a:rPr>
              <a:t>Declaração de IR (últimos 2 anos)</a:t>
            </a:r>
          </a:p>
          <a:p>
            <a:pPr marL="228600" indent="-228600">
              <a:spcAft>
                <a:spcPts val="300"/>
              </a:spcAft>
              <a:buFont typeface="Wingdings" pitchFamily="2" charset="2"/>
              <a:buChar char="¨"/>
            </a:pPr>
            <a:r>
              <a:rPr lang="pt-BR" sz="1050" dirty="0">
                <a:solidFill>
                  <a:srgbClr val="3A3A3A"/>
                </a:solidFill>
                <a:latin typeface="Calibri" pitchFamily="34" charset="0"/>
              </a:rPr>
              <a:t>Certidão de casamento e pacto antenupcial</a:t>
            </a:r>
          </a:p>
          <a:p>
            <a:pPr marL="228600" indent="-228600">
              <a:spcAft>
                <a:spcPts val="300"/>
              </a:spcAft>
              <a:buFont typeface="Wingdings" pitchFamily="2" charset="2"/>
              <a:buChar char="¨"/>
            </a:pPr>
            <a:r>
              <a:rPr lang="pt-BR" sz="1050" dirty="0">
                <a:solidFill>
                  <a:srgbClr val="3A3A3A"/>
                </a:solidFill>
                <a:latin typeface="Calibri" pitchFamily="34" charset="0"/>
              </a:rPr>
              <a:t>Testamento existente (se houver)</a:t>
            </a:r>
          </a:p>
          <a:p>
            <a:pPr marL="228600" indent="-228600">
              <a:spcAft>
                <a:spcPts val="300"/>
              </a:spcAft>
              <a:buFont typeface="Wingdings" pitchFamily="2" charset="2"/>
              <a:buChar char="¨"/>
            </a:pPr>
            <a:r>
              <a:rPr lang="pt-BR" sz="1050" dirty="0">
                <a:solidFill>
                  <a:srgbClr val="3A3A3A"/>
                </a:solidFill>
                <a:latin typeface="Calibri" pitchFamily="34" charset="0"/>
              </a:rPr>
              <a:t>Apólices de seguro de vida</a:t>
            </a:r>
          </a:p>
        </p:txBody>
      </p:sp>
      <p:sp>
        <p:nvSpPr>
          <p:cNvPr id="20" name="RightColBG"/>
          <p:cNvSpPr/>
          <p:nvPr/>
        </p:nvSpPr>
        <p:spPr>
          <a:xfrm>
            <a:off x="4754880" y="1234440"/>
            <a:ext cx="3931920" cy="3474720"/>
          </a:xfrm>
          <a:prstGeom prst="rect">
            <a:avLst/>
          </a:prstGeom>
          <a:solidFill>
            <a:srgbClr val="F9F6F3"/>
          </a:solidFill>
          <a:ln w="6350">
            <a:solidFill>
              <a:srgbClr val="E8DDD5"/>
            </a:solidFill>
          </a:ln>
        </p:spPr>
        <p:txBody>
          <a:bodyPr/>
          <a:lstStyle/>
          <a:p>
            <a:endParaRPr lang="pt-BR"/>
          </a:p>
        </p:txBody>
      </p:sp>
      <p:sp>
        <p:nvSpPr>
          <p:cNvPr id="21" name="RightColHeader"/>
          <p:cNvSpPr/>
          <p:nvPr/>
        </p:nvSpPr>
        <p:spPr>
          <a:xfrm>
            <a:off x="4754880" y="1234440"/>
            <a:ext cx="3931920" cy="320040"/>
          </a:xfrm>
          <a:prstGeom prst="rect">
            <a:avLst/>
          </a:prstGeom>
          <a:solidFill>
            <a:srgbClr val="142642"/>
          </a:solidFill>
          <a:ln/>
        </p:spPr>
        <p:txBody>
          <a:bodyPr wrap="square" lIns="91440" tIns="0" rIns="91440" bIns="0" rtlCol="0" anchor="ctr"/>
          <a:lstStyle/>
          <a:p>
            <a:pPr algn="l">
              <a:buNone/>
            </a:pPr>
            <a:r>
              <a:rPr lang="pt-BR" sz="1100" b="1" dirty="0">
                <a:solidFill>
                  <a:srgbClr val="FFFFFF"/>
                </a:solidFill>
                <a:latin typeface="Calibri" pitchFamily="34" charset="0"/>
              </a:rPr>
              <a:t>Documentos Patrimoniais e Societários</a:t>
            </a:r>
          </a:p>
        </p:txBody>
      </p:sp>
      <p:sp>
        <p:nvSpPr>
          <p:cNvPr id="22" name="RightContent"/>
          <p:cNvSpPr/>
          <p:nvPr/>
        </p:nvSpPr>
        <p:spPr>
          <a:xfrm>
            <a:off x="4846320" y="1645920"/>
            <a:ext cx="374856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28600" indent="-228600">
              <a:spcAft>
                <a:spcPts val="300"/>
              </a:spcAft>
              <a:buFont typeface="Wingdings" pitchFamily="2" charset="2"/>
              <a:buChar char="¨"/>
            </a:pPr>
            <a:r>
              <a:rPr lang="pt-BR" sz="1050" dirty="0">
                <a:solidFill>
                  <a:srgbClr val="3A3A3A"/>
                </a:solidFill>
                <a:latin typeface="Calibri" pitchFamily="34" charset="0"/>
              </a:rPr>
              <a:t>Certidões de matrícula dos imóveis</a:t>
            </a:r>
          </a:p>
          <a:p>
            <a:pPr marL="228600" indent="-228600">
              <a:spcAft>
                <a:spcPts val="300"/>
              </a:spcAft>
              <a:buFont typeface="Wingdings" pitchFamily="2" charset="2"/>
              <a:buChar char="¨"/>
            </a:pPr>
            <a:r>
              <a:rPr lang="pt-BR" sz="1050" dirty="0">
                <a:solidFill>
                  <a:srgbClr val="3A3A3A"/>
                </a:solidFill>
                <a:latin typeface="Calibri" pitchFamily="34" charset="0"/>
              </a:rPr>
              <a:t>Extratos consolidados de investimentos</a:t>
            </a:r>
          </a:p>
          <a:p>
            <a:pPr marL="228600" indent="-228600">
              <a:spcAft>
                <a:spcPts val="300"/>
              </a:spcAft>
              <a:buFont typeface="Wingdings" pitchFamily="2" charset="2"/>
              <a:buChar char="¨"/>
            </a:pPr>
            <a:r>
              <a:rPr lang="pt-BR" sz="1050" dirty="0">
                <a:solidFill>
                  <a:srgbClr val="3A3A3A"/>
                </a:solidFill>
                <a:latin typeface="Calibri" pitchFamily="34" charset="0"/>
              </a:rPr>
              <a:t>Contratos sociais das empresas</a:t>
            </a:r>
          </a:p>
          <a:p>
            <a:pPr marL="228600" indent="-228600">
              <a:spcAft>
                <a:spcPts val="300"/>
              </a:spcAft>
              <a:buFont typeface="Wingdings" pitchFamily="2" charset="2"/>
              <a:buChar char="¨"/>
            </a:pPr>
            <a:r>
              <a:rPr lang="pt-BR" sz="1050" dirty="0">
                <a:solidFill>
                  <a:srgbClr val="3A3A3A"/>
                </a:solidFill>
                <a:latin typeface="Calibri" pitchFamily="34" charset="0"/>
              </a:rPr>
              <a:t>Balanços e DRE (último exercício)</a:t>
            </a:r>
          </a:p>
          <a:p>
            <a:pPr marL="228600" indent="-228600">
              <a:spcAft>
                <a:spcPts val="300"/>
              </a:spcAft>
              <a:buFont typeface="Wingdings" pitchFamily="2" charset="2"/>
              <a:buChar char="¨"/>
            </a:pPr>
            <a:r>
              <a:rPr lang="pt-BR" sz="1050" dirty="0">
                <a:solidFill>
                  <a:srgbClr val="3A3A3A"/>
                </a:solidFill>
                <a:latin typeface="Calibri" pitchFamily="34" charset="0"/>
              </a:rPr>
              <a:t>Documentos de ativos no exterior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Equipe e Filiações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Monica Castro de Mello Bity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69164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Sócia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48640" y="1755648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Chambers &amp; Partners High Net Worth, 2020, 2021, 2022 &amp; 2025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Membro da OAB/RJ, ABDF e IFA.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Membro Full da STEP – Londres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663440" y="137160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Rafael Guetta Folescu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663440" y="169164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Sócio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663440" y="1628193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Membro da OAB/RJ.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FGV Law Program – Direito Societário e Mercado de Capitais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48640" y="283464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João Filipe Mello Bity Lima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48640" y="315468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Sócio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48640" y="3104388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Membro da OAB/RJ.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ITC Executive Course - Leiden em São Paulo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63440" y="283464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José Victor Castelo Branco Neves da Silva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663440" y="315468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Sócio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663440" y="2985516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Membro da OAB/RJ.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48640" y="4160520"/>
            <a:ext cx="8046720" cy="13716"/>
          </a:xfrm>
          <a:prstGeom prst="rect">
            <a:avLst/>
          </a:prstGeom>
          <a:solidFill>
            <a:srgbClr val="B9BEC2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19" name="Image 1" descr="/sessions/amazing-dazzling-wright/master-project/logo_step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0" y="4370832"/>
            <a:ext cx="777240" cy="274320"/>
          </a:xfrm>
          <a:prstGeom prst="rect">
            <a:avLst/>
          </a:prstGeom>
        </p:spPr>
      </p:pic>
      <p:pic>
        <p:nvPicPr>
          <p:cNvPr id="20" name="Image 2" descr="/sessions/amazing-dazzling-wright/master-project/logo_if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4279392"/>
            <a:ext cx="457200" cy="429768"/>
          </a:xfrm>
          <a:prstGeom prst="rect">
            <a:avLst/>
          </a:prstGeom>
        </p:spPr>
      </p:pic>
      <p:pic>
        <p:nvPicPr>
          <p:cNvPr id="21" name="Image 3" descr="/sessions/amazing-dazzling-wright/master-project/logo_abdf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0" y="4315968"/>
            <a:ext cx="1188720" cy="402336"/>
          </a:xfrm>
          <a:prstGeom prst="rect">
            <a:avLst/>
          </a:prstGeom>
        </p:spPr>
      </p:pic>
      <p:pic>
        <p:nvPicPr>
          <p:cNvPr id="22" name="Picture 2">
            <a:extLst>
              <a:ext uri="{FF2B5EF4-FFF2-40B4-BE49-F238E27FC236}">
                <a16:creationId xmlns:a16="http://schemas.microsoft.com/office/drawing/2014/main" id="{B5433AB0-64FF-441A-3B30-EAF5B241A4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" y="4304633"/>
            <a:ext cx="808037" cy="68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Resumo Executivo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buNone/>
            </a:pP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[Breve visão geral do patrimônio familiar consolidado, objetivos do planejamento e principais preocupações sucessórias do cliente.]</a:t>
            </a:r>
            <a:endParaRPr lang="en-US" sz="1250" dirty="0"/>
          </a:p>
        </p:txBody>
      </p:sp>
      <p:sp>
        <p:nvSpPr>
          <p:cNvPr id="6" name="Text 4"/>
          <p:cNvSpPr/>
          <p:nvPr/>
        </p:nvSpPr>
        <p:spPr>
          <a:xfrm>
            <a:off x="548640" y="2011680"/>
            <a:ext cx="8046720" cy="1426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spcAft>
                <a:spcPts val="300"/>
              </a:spcAft>
              <a:buSzPct val="100000"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Patrimônio Total Consolidado: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[R$ XX.XXX.XXX,XX — imóveis, participações societárias, ativos financeiros, exterior]</a:t>
            </a: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Herdeiros: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[Número de herdeiros, faixas etárias, regime de bens conjugal]</a:t>
            </a: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5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Principais Objetivos: </a:t>
            </a:r>
            <a:r>
              <a:rPr lang="en-US" sz="12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[Proteção patrimonial, eficiência tributária, prevenção de conflitos, continuidade empresarial]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548640" y="3575304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Nota: Todos os valores e estruturas são ilustrativos e serão ajustados após diagnóstico patrimonial completo.</a:t>
            </a:r>
            <a:endParaRPr lang="en-US" sz="10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46888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457200"/>
            <a:ext cx="2743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Informações de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Contato</a:t>
            </a:r>
            <a:endParaRPr lang="en-US" sz="24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1920" y="457200"/>
            <a:ext cx="256032" cy="25603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297680" y="4114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Rua Odílio Bacelar 43, Casa,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Urca, Rio de Janeiro/ RJ</a:t>
            </a:r>
            <a:endParaRPr lang="en-US" sz="1100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0" y="457200"/>
            <a:ext cx="256032" cy="256032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7223760" y="41148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Mello Bity, Guetta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Advogados</a:t>
            </a:r>
            <a:endParaRPr lang="en-US" sz="110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31920" y="1097280"/>
            <a:ext cx="256032" cy="256032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4297680" y="1069848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www.mbglaw.com.br</a:t>
            </a:r>
            <a:endParaRPr lang="en-US" sz="1100" dirty="0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58000" y="1097280"/>
            <a:ext cx="256032" cy="256032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7223760" y="1069848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@mbg_law</a:t>
            </a:r>
            <a:endParaRPr lang="en-US" sz="1100" dirty="0"/>
          </a:p>
        </p:txBody>
      </p:sp>
      <p:sp>
        <p:nvSpPr>
          <p:cNvPr id="13" name="Text 7"/>
          <p:cNvSpPr/>
          <p:nvPr/>
        </p:nvSpPr>
        <p:spPr>
          <a:xfrm>
            <a:off x="457200" y="274320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Monica Castro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Mello Bity</a:t>
            </a:r>
            <a:endParaRPr lang="en-US" sz="1200" dirty="0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3337560"/>
            <a:ext cx="182880" cy="182880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731520" y="3310128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+55 21 98888-2595</a:t>
            </a:r>
            <a:endParaRPr lang="en-US" sz="1000" dirty="0"/>
          </a:p>
        </p:txBody>
      </p:sp>
      <p:pic>
        <p:nvPicPr>
          <p:cNvPr id="16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7200" y="3657600"/>
            <a:ext cx="182880" cy="182880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731520" y="3630168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monicabity@mbglaw.com.br</a:t>
            </a:r>
            <a:endParaRPr lang="en-US" sz="1000" dirty="0"/>
          </a:p>
        </p:txBody>
      </p:sp>
      <p:pic>
        <p:nvPicPr>
          <p:cNvPr id="18" name="Image 6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977640"/>
            <a:ext cx="182880" cy="182880"/>
          </a:xfrm>
          <a:prstGeom prst="rect">
            <a:avLst/>
          </a:prstGeom>
        </p:spPr>
      </p:pic>
      <p:sp>
        <p:nvSpPr>
          <p:cNvPr id="19" name="Text 10"/>
          <p:cNvSpPr/>
          <p:nvPr/>
        </p:nvSpPr>
        <p:spPr>
          <a:xfrm>
            <a:off x="731520" y="3950208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Rio de Janeiro/RJ</a:t>
            </a:r>
            <a:endParaRPr lang="en-US" sz="1000" dirty="0"/>
          </a:p>
        </p:txBody>
      </p:sp>
      <p:sp>
        <p:nvSpPr>
          <p:cNvPr id="20" name="Text 11"/>
          <p:cNvSpPr/>
          <p:nvPr/>
        </p:nvSpPr>
        <p:spPr>
          <a:xfrm>
            <a:off x="2560320" y="274320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Rafael Guetta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Folescu</a:t>
            </a:r>
            <a:endParaRPr lang="en-US" sz="1200" dirty="0"/>
          </a:p>
        </p:txBody>
      </p:sp>
      <p:pic>
        <p:nvPicPr>
          <p:cNvPr id="21" name="Image 7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60320" y="3337560"/>
            <a:ext cx="182880" cy="182880"/>
          </a:xfrm>
          <a:prstGeom prst="rect">
            <a:avLst/>
          </a:prstGeom>
        </p:spPr>
      </p:pic>
      <p:sp>
        <p:nvSpPr>
          <p:cNvPr id="22" name="Text 12"/>
          <p:cNvSpPr/>
          <p:nvPr/>
        </p:nvSpPr>
        <p:spPr>
          <a:xfrm>
            <a:off x="2834640" y="3310128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+55 21 99211-6054</a:t>
            </a:r>
            <a:endParaRPr lang="en-US" sz="1000" dirty="0"/>
          </a:p>
        </p:txBody>
      </p:sp>
      <p:pic>
        <p:nvPicPr>
          <p:cNvPr id="23" name="Image 8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60320" y="3657600"/>
            <a:ext cx="182880" cy="182880"/>
          </a:xfrm>
          <a:prstGeom prst="rect">
            <a:avLst/>
          </a:prstGeom>
        </p:spPr>
      </p:pic>
      <p:sp>
        <p:nvSpPr>
          <p:cNvPr id="24" name="Text 13"/>
          <p:cNvSpPr/>
          <p:nvPr/>
        </p:nvSpPr>
        <p:spPr>
          <a:xfrm>
            <a:off x="2834640" y="3630168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rafael@mbglaw.com.br</a:t>
            </a:r>
            <a:endParaRPr lang="en-US" sz="1000" dirty="0"/>
          </a:p>
        </p:txBody>
      </p:sp>
      <p:pic>
        <p:nvPicPr>
          <p:cNvPr id="25" name="Image 9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0320" y="3977640"/>
            <a:ext cx="182880" cy="182880"/>
          </a:xfrm>
          <a:prstGeom prst="rect">
            <a:avLst/>
          </a:prstGeom>
        </p:spPr>
      </p:pic>
      <p:sp>
        <p:nvSpPr>
          <p:cNvPr id="26" name="Text 14"/>
          <p:cNvSpPr/>
          <p:nvPr/>
        </p:nvSpPr>
        <p:spPr>
          <a:xfrm>
            <a:off x="2834640" y="3950208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Rio de Janeiro/RJ</a:t>
            </a:r>
            <a:endParaRPr lang="en-US" sz="1000" dirty="0"/>
          </a:p>
        </p:txBody>
      </p:sp>
      <p:sp>
        <p:nvSpPr>
          <p:cNvPr id="27" name="Text 15"/>
          <p:cNvSpPr/>
          <p:nvPr/>
        </p:nvSpPr>
        <p:spPr>
          <a:xfrm>
            <a:off x="4663440" y="274320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João Filipe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Mello Bity Lima</a:t>
            </a:r>
            <a:endParaRPr lang="en-US" sz="1200" dirty="0"/>
          </a:p>
        </p:txBody>
      </p:sp>
      <p:pic>
        <p:nvPicPr>
          <p:cNvPr id="28" name="Image 10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63440" y="3337560"/>
            <a:ext cx="182880" cy="182880"/>
          </a:xfrm>
          <a:prstGeom prst="rect">
            <a:avLst/>
          </a:prstGeom>
        </p:spPr>
      </p:pic>
      <p:sp>
        <p:nvSpPr>
          <p:cNvPr id="29" name="Text 16"/>
          <p:cNvSpPr/>
          <p:nvPr/>
        </p:nvSpPr>
        <p:spPr>
          <a:xfrm>
            <a:off x="4937760" y="3310128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+55 21 98664-2596</a:t>
            </a:r>
            <a:endParaRPr lang="en-US" sz="1000" dirty="0"/>
          </a:p>
        </p:txBody>
      </p:sp>
      <p:pic>
        <p:nvPicPr>
          <p:cNvPr id="30" name="Image 11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63440" y="3657600"/>
            <a:ext cx="182880" cy="182880"/>
          </a:xfrm>
          <a:prstGeom prst="rect">
            <a:avLst/>
          </a:prstGeom>
        </p:spPr>
      </p:pic>
      <p:sp>
        <p:nvSpPr>
          <p:cNvPr id="31" name="Text 17"/>
          <p:cNvSpPr/>
          <p:nvPr/>
        </p:nvSpPr>
        <p:spPr>
          <a:xfrm>
            <a:off x="4937760" y="3630168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joaofilipe.bity@mbglaw.com.br</a:t>
            </a:r>
            <a:endParaRPr lang="en-US" sz="1000" dirty="0"/>
          </a:p>
        </p:txBody>
      </p:sp>
      <p:pic>
        <p:nvPicPr>
          <p:cNvPr id="32" name="Image 1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3440" y="3977640"/>
            <a:ext cx="182880" cy="182880"/>
          </a:xfrm>
          <a:prstGeom prst="rect">
            <a:avLst/>
          </a:prstGeom>
        </p:spPr>
      </p:pic>
      <p:sp>
        <p:nvSpPr>
          <p:cNvPr id="33" name="Text 18"/>
          <p:cNvSpPr/>
          <p:nvPr/>
        </p:nvSpPr>
        <p:spPr>
          <a:xfrm>
            <a:off x="4937760" y="3950208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Rio de Janeiro/RJ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São Paulo/SP</a:t>
            </a:r>
            <a:endParaRPr lang="en-US" sz="1000" dirty="0"/>
          </a:p>
        </p:txBody>
      </p:sp>
      <p:sp>
        <p:nvSpPr>
          <p:cNvPr id="34" name="Text 19"/>
          <p:cNvSpPr/>
          <p:nvPr/>
        </p:nvSpPr>
        <p:spPr>
          <a:xfrm>
            <a:off x="6766560" y="274320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José Victor Castelo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Branco Neves da Silva</a:t>
            </a:r>
            <a:endParaRPr lang="en-US" sz="1200" dirty="0"/>
          </a:p>
        </p:txBody>
      </p:sp>
      <p:pic>
        <p:nvPicPr>
          <p:cNvPr id="35" name="Image 13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66560" y="3337560"/>
            <a:ext cx="182880" cy="182880"/>
          </a:xfrm>
          <a:prstGeom prst="rect">
            <a:avLst/>
          </a:prstGeom>
        </p:spPr>
      </p:pic>
      <p:sp>
        <p:nvSpPr>
          <p:cNvPr id="36" name="Text 20"/>
          <p:cNvSpPr/>
          <p:nvPr/>
        </p:nvSpPr>
        <p:spPr>
          <a:xfrm>
            <a:off x="7040880" y="3310128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+55 21 99817-9186</a:t>
            </a:r>
            <a:endParaRPr lang="en-US" sz="1000" dirty="0"/>
          </a:p>
        </p:txBody>
      </p:sp>
      <p:pic>
        <p:nvPicPr>
          <p:cNvPr id="37" name="Image 14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66560" y="3657600"/>
            <a:ext cx="182880" cy="182880"/>
          </a:xfrm>
          <a:prstGeom prst="rect">
            <a:avLst/>
          </a:prstGeom>
        </p:spPr>
      </p:pic>
      <p:sp>
        <p:nvSpPr>
          <p:cNvPr id="38" name="Text 21"/>
          <p:cNvSpPr/>
          <p:nvPr/>
        </p:nvSpPr>
        <p:spPr>
          <a:xfrm>
            <a:off x="7040880" y="3630168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josevictor@mbglaw.com.br</a:t>
            </a:r>
            <a:endParaRPr lang="en-US" sz="1000" dirty="0"/>
          </a:p>
        </p:txBody>
      </p:sp>
      <p:pic>
        <p:nvPicPr>
          <p:cNvPr id="39" name="Image 1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6560" y="3977640"/>
            <a:ext cx="182880" cy="182880"/>
          </a:xfrm>
          <a:prstGeom prst="rect">
            <a:avLst/>
          </a:prstGeom>
        </p:spPr>
      </p:pic>
      <p:sp>
        <p:nvSpPr>
          <p:cNvPr id="40" name="Text 22"/>
          <p:cNvSpPr/>
          <p:nvPr/>
        </p:nvSpPr>
        <p:spPr>
          <a:xfrm>
            <a:off x="7040880" y="3950208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Rio de Janeiro/RJ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Diagnóstico de Risco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itle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Diagnóstico de Riscos</a:t>
            </a:r>
          </a:p>
        </p:txBody>
      </p:sp>
      <p:sp>
        <p:nvSpPr>
          <p:cNvPr id="10" name="Card1BG"/>
          <p:cNvSpPr/>
          <p:nvPr/>
        </p:nvSpPr>
        <p:spPr>
          <a:xfrm>
            <a:off x="457200" y="1234440"/>
            <a:ext cx="2590800" cy="1188720"/>
          </a:xfrm>
          <a:prstGeom prst="roundRect">
            <a:avLst>
              <a:gd name="adj" fmla="val 5000"/>
            </a:avLst>
          </a:prstGeom>
          <a:solidFill>
            <a:srgbClr val="F9F6F3"/>
          </a:solidFill>
          <a:ln w="6350">
            <a:solidFill>
              <a:srgbClr val="E8DDD5"/>
            </a:solidFill>
          </a:ln>
        </p:spPr>
        <p:txBody>
          <a:bodyPr/>
          <a:lstStyle/>
          <a:p>
            <a:endParaRPr lang="pt-BR"/>
          </a:p>
        </p:txBody>
      </p:sp>
      <p:sp>
        <p:nvSpPr>
          <p:cNvPr id="11" name="Card1Text"/>
          <p:cNvSpPr/>
          <p:nvPr/>
        </p:nvSpPr>
        <p:spPr>
          <a:xfrm>
            <a:off x="548640" y="1280160"/>
            <a:ext cx="2407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100"/>
              </a:spcAft>
              <a:buNone/>
            </a:pPr>
            <a:r>
              <a:rPr lang="pt-BR" sz="1100" b="1" dirty="0">
                <a:solidFill>
                  <a:srgbClr val="142642"/>
                </a:solidFill>
                <a:latin typeface="Calibri" pitchFamily="34" charset="0"/>
              </a:rPr>
              <a:t>Exposição patrimonial a credores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pt-BR" sz="900" b="1" dirty="0">
                <a:solidFill>
                  <a:srgbClr val="BDAE78"/>
                </a:solidFill>
                <a:latin typeface="Calibri" pitchFamily="34" charset="0"/>
              </a:rPr>
              <a:t>Impacto: </a:t>
            </a:r>
            <a:r>
              <a:rPr lang="pt-BR" sz="900" dirty="0">
                <a:solidFill>
                  <a:srgbClr val="3A3A3A"/>
                </a:solidFill>
                <a:latin typeface="Calibri" pitchFamily="34" charset="0"/>
              </a:rPr>
              <a:t>[Perda de bens em execuções]</a:t>
            </a:r>
          </a:p>
          <a:p>
            <a:pPr marL="0" indent="0">
              <a:buNone/>
            </a:pPr>
            <a:r>
              <a:rPr lang="pt-BR" sz="900" b="1" dirty="0">
                <a:solidFill>
                  <a:srgbClr val="BDAE78"/>
                </a:solidFill>
                <a:latin typeface="Calibri" pitchFamily="34" charset="0"/>
              </a:rPr>
              <a:t>Mitigação: </a:t>
            </a:r>
            <a:r>
              <a:rPr lang="pt-BR" sz="900" dirty="0">
                <a:solidFill>
                  <a:srgbClr val="3A3A3A"/>
                </a:solidFill>
                <a:latin typeface="Calibri" pitchFamily="34" charset="0"/>
              </a:rPr>
              <a:t>[Holding + cláusulas protetivas]</a:t>
            </a:r>
          </a:p>
        </p:txBody>
      </p:sp>
      <p:sp>
        <p:nvSpPr>
          <p:cNvPr id="20" name="Card2BG"/>
          <p:cNvSpPr/>
          <p:nvPr/>
        </p:nvSpPr>
        <p:spPr>
          <a:xfrm>
            <a:off x="3276600" y="1234440"/>
            <a:ext cx="2590800" cy="1188720"/>
          </a:xfrm>
          <a:prstGeom prst="roundRect">
            <a:avLst>
              <a:gd name="adj" fmla="val 5000"/>
            </a:avLst>
          </a:prstGeom>
          <a:solidFill>
            <a:srgbClr val="F9F6F3"/>
          </a:solidFill>
          <a:ln w="6350">
            <a:solidFill>
              <a:srgbClr val="E8DDD5"/>
            </a:solidFill>
          </a:ln>
        </p:spPr>
        <p:txBody>
          <a:bodyPr/>
          <a:lstStyle/>
          <a:p>
            <a:endParaRPr lang="pt-BR"/>
          </a:p>
        </p:txBody>
      </p:sp>
      <p:sp>
        <p:nvSpPr>
          <p:cNvPr id="21" name="Card2Text"/>
          <p:cNvSpPr/>
          <p:nvPr/>
        </p:nvSpPr>
        <p:spPr>
          <a:xfrm>
            <a:off x="3368040" y="1280160"/>
            <a:ext cx="2407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100"/>
              </a:spcAft>
              <a:buNone/>
            </a:pPr>
            <a:r>
              <a:rPr lang="pt-BR" sz="1100" b="1" dirty="0">
                <a:solidFill>
                  <a:srgbClr val="142642"/>
                </a:solidFill>
                <a:latin typeface="Calibri" pitchFamily="34" charset="0"/>
              </a:rPr>
              <a:t>Ausência de testamento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pt-BR" sz="900" b="1" dirty="0">
                <a:solidFill>
                  <a:srgbClr val="BDAE78"/>
                </a:solidFill>
                <a:latin typeface="Calibri" pitchFamily="34" charset="0"/>
              </a:rPr>
              <a:t>Impacto: </a:t>
            </a:r>
            <a:r>
              <a:rPr lang="pt-BR" sz="900" dirty="0">
                <a:solidFill>
                  <a:srgbClr val="3A3A3A"/>
                </a:solidFill>
                <a:latin typeface="Calibri" pitchFamily="34" charset="0"/>
              </a:rPr>
              <a:t>[Sucessão pela lei, sem vontade do titular]</a:t>
            </a:r>
          </a:p>
          <a:p>
            <a:pPr marL="0" indent="0">
              <a:buNone/>
            </a:pPr>
            <a:r>
              <a:rPr lang="pt-BR" sz="900" b="1" dirty="0">
                <a:solidFill>
                  <a:srgbClr val="BDAE78"/>
                </a:solidFill>
                <a:latin typeface="Calibri" pitchFamily="34" charset="0"/>
              </a:rPr>
              <a:t>Mitigação: </a:t>
            </a:r>
            <a:r>
              <a:rPr lang="pt-BR" sz="900" dirty="0">
                <a:solidFill>
                  <a:srgbClr val="3A3A3A"/>
                </a:solidFill>
                <a:latin typeface="Calibri" pitchFamily="34" charset="0"/>
              </a:rPr>
              <a:t>[Testamento público + doações]</a:t>
            </a:r>
          </a:p>
        </p:txBody>
      </p:sp>
      <p:sp>
        <p:nvSpPr>
          <p:cNvPr id="30" name="Card3BG"/>
          <p:cNvSpPr/>
          <p:nvPr/>
        </p:nvSpPr>
        <p:spPr>
          <a:xfrm>
            <a:off x="6096000" y="1234440"/>
            <a:ext cx="2590800" cy="1188720"/>
          </a:xfrm>
          <a:prstGeom prst="roundRect">
            <a:avLst>
              <a:gd name="adj" fmla="val 5000"/>
            </a:avLst>
          </a:prstGeom>
          <a:solidFill>
            <a:srgbClr val="F9F6F3"/>
          </a:solidFill>
          <a:ln w="6350">
            <a:solidFill>
              <a:srgbClr val="E8DDD5"/>
            </a:solidFill>
          </a:ln>
        </p:spPr>
        <p:txBody>
          <a:bodyPr/>
          <a:lstStyle/>
          <a:p>
            <a:endParaRPr lang="pt-BR"/>
          </a:p>
        </p:txBody>
      </p:sp>
      <p:sp>
        <p:nvSpPr>
          <p:cNvPr id="31" name="Card3Text"/>
          <p:cNvSpPr/>
          <p:nvPr/>
        </p:nvSpPr>
        <p:spPr>
          <a:xfrm>
            <a:off x="6187440" y="1280160"/>
            <a:ext cx="2407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100"/>
              </a:spcAft>
              <a:buNone/>
            </a:pPr>
            <a:r>
              <a:rPr lang="pt-BR" sz="1100" b="1" dirty="0">
                <a:solidFill>
                  <a:srgbClr val="142642"/>
                </a:solidFill>
                <a:latin typeface="Calibri" pitchFamily="34" charset="0"/>
              </a:rPr>
              <a:t>Concentração em único titular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pt-BR" sz="900" b="1" dirty="0">
                <a:solidFill>
                  <a:srgbClr val="BDAE78"/>
                </a:solidFill>
                <a:latin typeface="Calibri" pitchFamily="34" charset="0"/>
              </a:rPr>
              <a:t>Impacto: </a:t>
            </a:r>
            <a:r>
              <a:rPr lang="pt-BR" sz="900" dirty="0">
                <a:solidFill>
                  <a:srgbClr val="3A3A3A"/>
                </a:solidFill>
                <a:latin typeface="Calibri" pitchFamily="34" charset="0"/>
              </a:rPr>
              <a:t>[Bloqueio total em caso de incapacidade]</a:t>
            </a:r>
          </a:p>
          <a:p>
            <a:pPr marL="0" indent="0">
              <a:buNone/>
            </a:pPr>
            <a:r>
              <a:rPr lang="pt-BR" sz="900" b="1" dirty="0">
                <a:solidFill>
                  <a:srgbClr val="BDAE78"/>
                </a:solidFill>
                <a:latin typeface="Calibri" pitchFamily="34" charset="0"/>
              </a:rPr>
              <a:t>Mitigação: </a:t>
            </a:r>
            <a:r>
              <a:rPr lang="pt-BR" sz="900" dirty="0">
                <a:solidFill>
                  <a:srgbClr val="3A3A3A"/>
                </a:solidFill>
                <a:latin typeface="Calibri" pitchFamily="34" charset="0"/>
              </a:rPr>
              <a:t>[Procuração + holding com sócios]</a:t>
            </a:r>
          </a:p>
        </p:txBody>
      </p:sp>
      <p:sp>
        <p:nvSpPr>
          <p:cNvPr id="40" name="Card4BG"/>
          <p:cNvSpPr/>
          <p:nvPr/>
        </p:nvSpPr>
        <p:spPr>
          <a:xfrm>
            <a:off x="457200" y="2606040"/>
            <a:ext cx="2590800" cy="1188720"/>
          </a:xfrm>
          <a:prstGeom prst="roundRect">
            <a:avLst>
              <a:gd name="adj" fmla="val 5000"/>
            </a:avLst>
          </a:prstGeom>
          <a:solidFill>
            <a:srgbClr val="F9F6F3"/>
          </a:solidFill>
          <a:ln w="6350">
            <a:solidFill>
              <a:srgbClr val="E8DDD5"/>
            </a:solidFill>
          </a:ln>
        </p:spPr>
        <p:txBody>
          <a:bodyPr/>
          <a:lstStyle/>
          <a:p>
            <a:endParaRPr lang="pt-BR"/>
          </a:p>
        </p:txBody>
      </p:sp>
      <p:sp>
        <p:nvSpPr>
          <p:cNvPr id="41" name="Card4Text"/>
          <p:cNvSpPr/>
          <p:nvPr/>
        </p:nvSpPr>
        <p:spPr>
          <a:xfrm>
            <a:off x="548640" y="2651760"/>
            <a:ext cx="2407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100"/>
              </a:spcAft>
              <a:buNone/>
            </a:pPr>
            <a:r>
              <a:rPr lang="pt-BR" sz="1100" b="1" dirty="0">
                <a:solidFill>
                  <a:srgbClr val="142642"/>
                </a:solidFill>
                <a:latin typeface="Calibri" pitchFamily="34" charset="0"/>
              </a:rPr>
              <a:t>Divórcio de herdeiros sem proteção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pt-BR" sz="900" b="1" dirty="0">
                <a:solidFill>
                  <a:srgbClr val="BDAE78"/>
                </a:solidFill>
                <a:latin typeface="Calibri" pitchFamily="34" charset="0"/>
              </a:rPr>
              <a:t>Impacto: </a:t>
            </a:r>
            <a:r>
              <a:rPr lang="pt-BR" sz="900" dirty="0">
                <a:solidFill>
                  <a:srgbClr val="3A3A3A"/>
                </a:solidFill>
                <a:latin typeface="Calibri" pitchFamily="34" charset="0"/>
              </a:rPr>
              <a:t>[Partilha com ex-cônjuge do herdeiro]</a:t>
            </a:r>
          </a:p>
          <a:p>
            <a:pPr marL="0" indent="0">
              <a:buNone/>
            </a:pPr>
            <a:r>
              <a:rPr lang="pt-BR" sz="900" b="1" dirty="0">
                <a:solidFill>
                  <a:srgbClr val="BDAE78"/>
                </a:solidFill>
                <a:latin typeface="Calibri" pitchFamily="34" charset="0"/>
              </a:rPr>
              <a:t>Mitigação: </a:t>
            </a:r>
            <a:r>
              <a:rPr lang="pt-BR" sz="900" dirty="0">
                <a:solidFill>
                  <a:srgbClr val="3A3A3A"/>
                </a:solidFill>
                <a:latin typeface="Calibri" pitchFamily="34" charset="0"/>
              </a:rPr>
              <a:t>[Cláusula de incomunicabilidade]</a:t>
            </a:r>
          </a:p>
        </p:txBody>
      </p:sp>
      <p:sp>
        <p:nvSpPr>
          <p:cNvPr id="50" name="Card5BG"/>
          <p:cNvSpPr/>
          <p:nvPr/>
        </p:nvSpPr>
        <p:spPr>
          <a:xfrm>
            <a:off x="3276600" y="2606040"/>
            <a:ext cx="2590800" cy="1188720"/>
          </a:xfrm>
          <a:prstGeom prst="roundRect">
            <a:avLst>
              <a:gd name="adj" fmla="val 5000"/>
            </a:avLst>
          </a:prstGeom>
          <a:solidFill>
            <a:srgbClr val="F9F6F3"/>
          </a:solidFill>
          <a:ln w="6350">
            <a:solidFill>
              <a:srgbClr val="E8DDD5"/>
            </a:solidFill>
          </a:ln>
        </p:spPr>
        <p:txBody>
          <a:bodyPr/>
          <a:lstStyle/>
          <a:p>
            <a:endParaRPr lang="pt-BR"/>
          </a:p>
        </p:txBody>
      </p:sp>
      <p:sp>
        <p:nvSpPr>
          <p:cNvPr id="51" name="Card5Text"/>
          <p:cNvSpPr/>
          <p:nvPr/>
        </p:nvSpPr>
        <p:spPr>
          <a:xfrm>
            <a:off x="3368040" y="2651760"/>
            <a:ext cx="2407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100"/>
              </a:spcAft>
              <a:buNone/>
            </a:pPr>
            <a:r>
              <a:rPr lang="pt-BR" sz="1100" b="1" dirty="0">
                <a:solidFill>
                  <a:srgbClr val="142642"/>
                </a:solidFill>
                <a:latin typeface="Calibri" pitchFamily="34" charset="0"/>
              </a:rPr>
              <a:t>Custo elevado de inventário estimado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pt-BR" sz="900" b="1" dirty="0">
                <a:solidFill>
                  <a:srgbClr val="BDAE78"/>
                </a:solidFill>
                <a:latin typeface="Calibri" pitchFamily="34" charset="0"/>
              </a:rPr>
              <a:t>Impacto: </a:t>
            </a:r>
            <a:r>
              <a:rPr lang="pt-BR" sz="900" dirty="0">
                <a:solidFill>
                  <a:srgbClr val="3A3A3A"/>
                </a:solidFill>
                <a:latin typeface="Calibri" pitchFamily="34" charset="0"/>
              </a:rPr>
              <a:t>[ITCMD + honorários podem superar 15%]</a:t>
            </a:r>
          </a:p>
          <a:p>
            <a:pPr marL="0" indent="0">
              <a:buNone/>
            </a:pPr>
            <a:r>
              <a:rPr lang="pt-BR" sz="900" b="1" dirty="0">
                <a:solidFill>
                  <a:srgbClr val="BDAE78"/>
                </a:solidFill>
                <a:latin typeface="Calibri" pitchFamily="34" charset="0"/>
              </a:rPr>
              <a:t>Mitigação: </a:t>
            </a:r>
            <a:r>
              <a:rPr lang="pt-BR" sz="900" dirty="0">
                <a:solidFill>
                  <a:srgbClr val="3A3A3A"/>
                </a:solidFill>
                <a:latin typeface="Calibri" pitchFamily="34" charset="0"/>
              </a:rPr>
              <a:t>[Doação antecipada + seguro de vida]</a:t>
            </a:r>
          </a:p>
        </p:txBody>
      </p:sp>
      <p:sp>
        <p:nvSpPr>
          <p:cNvPr id="60" name="Card6BG"/>
          <p:cNvSpPr/>
          <p:nvPr/>
        </p:nvSpPr>
        <p:spPr>
          <a:xfrm>
            <a:off x="6096000" y="2606040"/>
            <a:ext cx="2590800" cy="1188720"/>
          </a:xfrm>
          <a:prstGeom prst="roundRect">
            <a:avLst>
              <a:gd name="adj" fmla="val 5000"/>
            </a:avLst>
          </a:prstGeom>
          <a:solidFill>
            <a:srgbClr val="F9F6F3"/>
          </a:solidFill>
          <a:ln w="6350">
            <a:solidFill>
              <a:srgbClr val="E8DDD5"/>
            </a:solidFill>
          </a:ln>
        </p:spPr>
        <p:txBody>
          <a:bodyPr/>
          <a:lstStyle/>
          <a:p>
            <a:endParaRPr lang="pt-BR"/>
          </a:p>
        </p:txBody>
      </p:sp>
      <p:sp>
        <p:nvSpPr>
          <p:cNvPr id="61" name="Card6Text"/>
          <p:cNvSpPr/>
          <p:nvPr/>
        </p:nvSpPr>
        <p:spPr>
          <a:xfrm>
            <a:off x="6187440" y="2651760"/>
            <a:ext cx="2407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100"/>
              </a:spcAft>
              <a:buNone/>
            </a:pPr>
            <a:r>
              <a:rPr lang="pt-BR" sz="1100" b="1" dirty="0">
                <a:solidFill>
                  <a:srgbClr val="142642"/>
                </a:solidFill>
                <a:latin typeface="Calibri" pitchFamily="34" charset="0"/>
              </a:rPr>
              <a:t>[Risco específico do cliente]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pt-BR" sz="900" b="1" dirty="0">
                <a:solidFill>
                  <a:srgbClr val="BDAE78"/>
                </a:solidFill>
                <a:latin typeface="Calibri" pitchFamily="34" charset="0"/>
              </a:rPr>
              <a:t>Impacto: </a:t>
            </a:r>
            <a:r>
              <a:rPr lang="pt-BR" sz="900" dirty="0">
                <a:solidFill>
                  <a:srgbClr val="3A3A3A"/>
                </a:solidFill>
                <a:latin typeface="Calibri" pitchFamily="34" charset="0"/>
              </a:rPr>
              <a:t>[Descrever impacto]</a:t>
            </a:r>
          </a:p>
          <a:p>
            <a:pPr marL="0" indent="0">
              <a:buNone/>
            </a:pPr>
            <a:r>
              <a:rPr lang="pt-BR" sz="900" b="1" dirty="0">
                <a:solidFill>
                  <a:srgbClr val="BDAE78"/>
                </a:solidFill>
                <a:latin typeface="Calibri" pitchFamily="34" charset="0"/>
              </a:rPr>
              <a:t>Mitigação: </a:t>
            </a:r>
            <a:r>
              <a:rPr lang="pt-BR" sz="900" dirty="0">
                <a:solidFill>
                  <a:srgbClr val="3A3A3A"/>
                </a:solidFill>
                <a:latin typeface="Calibri" pitchFamily="34" charset="0"/>
              </a:rPr>
              <a:t>[Descrever mitigação]</a:t>
            </a:r>
          </a:p>
        </p:txBody>
      </p:sp>
      <p:sp>
        <p:nvSpPr>
          <p:cNvPr id="70" name="WarningStrip"/>
          <p:cNvSpPr/>
          <p:nvPr/>
        </p:nvSpPr>
        <p:spPr>
          <a:xfrm>
            <a:off x="457200" y="1234440"/>
            <a:ext cx="8229600" cy="45720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71" name="WarningStrip2"/>
          <p:cNvSpPr/>
          <p:nvPr/>
        </p:nvSpPr>
        <p:spPr>
          <a:xfrm>
            <a:off x="457200" y="2606040"/>
            <a:ext cx="8229600" cy="45720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80" name="FooterNote"/>
          <p:cNvSpPr/>
          <p:nvPr/>
        </p:nvSpPr>
        <p:spPr>
          <a:xfrm>
            <a:off x="548640" y="39776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900" i="1" dirty="0">
                <a:solidFill>
                  <a:srgbClr val="B9BEC2"/>
                </a:solidFill>
                <a:latin typeface="Calibri" pitchFamily="34" charset="0"/>
              </a:rPr>
              <a:t>Nota: Cada card apresenta Risco + Impacto + Mitigação. Riscos serão ajustados conforme diagnóstico patrimonial.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Estrutura Patrimonial Atual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48640" y="1371600"/>
            <a:ext cx="8046720" cy="3291840"/>
          </a:xfrm>
          <a:prstGeom prst="rect">
            <a:avLst/>
          </a:prstGeom>
          <a:solidFill>
            <a:srgbClr val="F9F6F3"/>
          </a:solidFill>
          <a:ln w="12700">
            <a:solidFill>
              <a:srgbClr val="B9BEC2"/>
            </a:solidFill>
            <a:prstDash val="dash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4"/>
          <p:cNvSpPr/>
          <p:nvPr/>
        </p:nvSpPr>
        <p:spPr>
          <a:xfrm>
            <a:off x="1371600" y="1828800"/>
            <a:ext cx="64008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[Inserir organograma patrimonial do cliente]</a:t>
            </a:r>
            <a:endParaRPr lang="en-US" sz="1400" dirty="0"/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Bens PF | Holdings | Sociedades Operacionais | Ativos Exterior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linhas de participação percentual e regime de bens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trimônio Consolidad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AccentLine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itle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Patrimônio Consolidado</a:t>
            </a:r>
          </a:p>
        </p:txBody>
      </p:sp>
      <p:sp>
        <p:nvSpPr>
          <p:cNvPr id="10" name="TableBG"/>
          <p:cNvSpPr/>
          <p:nvPr/>
        </p:nvSpPr>
        <p:spPr>
          <a:xfrm>
            <a:off x="457200" y="1234440"/>
            <a:ext cx="4846320" cy="3474720"/>
          </a:xfrm>
          <a:prstGeom prst="rect">
            <a:avLst/>
          </a:prstGeom>
          <a:solidFill>
            <a:srgbClr val="F9F6F3"/>
          </a:solidFill>
          <a:ln w="6350">
            <a:solidFill>
              <a:srgbClr val="E8DDD5"/>
            </a:solidFill>
          </a:ln>
        </p:spPr>
        <p:txBody>
          <a:bodyPr/>
          <a:lstStyle/>
          <a:p>
            <a:endParaRPr lang="pt-BR"/>
          </a:p>
        </p:txBody>
      </p:sp>
      <p:sp>
        <p:nvSpPr>
          <p:cNvPr id="11" name="TableHeader"/>
          <p:cNvSpPr/>
          <p:nvPr/>
        </p:nvSpPr>
        <p:spPr>
          <a:xfrm>
            <a:off x="457200" y="1234440"/>
            <a:ext cx="4846320" cy="320040"/>
          </a:xfrm>
          <a:prstGeom prst="rect">
            <a:avLst/>
          </a:prstGeom>
          <a:solidFill>
            <a:srgbClr val="142642"/>
          </a:solidFill>
          <a:ln/>
        </p:spPr>
        <p:txBody>
          <a:bodyPr wrap="square" lIns="91440" tIns="0" rIns="91440" bIns="0" rtlCol="0" anchor="ctr"/>
          <a:lstStyle/>
          <a:p>
            <a:pPr marL="0" indent="0">
              <a:buNone/>
            </a:pPr>
            <a:r>
              <a:rPr lang="pt-BR" sz="1000" b="1" dirty="0">
                <a:solidFill>
                  <a:srgbClr val="FFFFFF"/>
                </a:solidFill>
                <a:latin typeface="Calibri" pitchFamily="34" charset="0"/>
              </a:rPr>
              <a:t>Categoria                                                          Valor                              %</a:t>
            </a:r>
          </a:p>
        </p:txBody>
      </p:sp>
      <p:sp>
        <p:nvSpPr>
          <p:cNvPr id="12" name="TableContent"/>
          <p:cNvSpPr/>
          <p:nvPr/>
        </p:nvSpPr>
        <p:spPr>
          <a:xfrm>
            <a:off x="548640" y="1600200"/>
            <a:ext cx="466344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50"/>
              </a:spcAft>
              <a:buNone/>
            </a:pPr>
            <a:r>
              <a:rPr lang="pt-BR" sz="1050" dirty="0">
                <a:solidFill>
                  <a:srgbClr val="3A3A3A"/>
                </a:solidFill>
                <a:latin typeface="Calibri" pitchFamily="34" charset="0"/>
              </a:rPr>
              <a:t>Imóveis                                           [R$ X.XXX.XXX]           [X%]</a:t>
            </a:r>
          </a:p>
          <a:p>
            <a:pPr marL="0" indent="0">
              <a:spcAft>
                <a:spcPts val="250"/>
              </a:spcAft>
              <a:buNone/>
            </a:pPr>
            <a:r>
              <a:rPr lang="pt-BR" sz="1050" dirty="0">
                <a:solidFill>
                  <a:srgbClr val="3A3A3A"/>
                </a:solidFill>
                <a:latin typeface="Calibri" pitchFamily="34" charset="0"/>
              </a:rPr>
              <a:t>Aplicações Financeiras                  [R$ X.XXX.XXX]           [X%]</a:t>
            </a:r>
          </a:p>
          <a:p>
            <a:pPr marL="0" indent="0">
              <a:spcAft>
                <a:spcPts val="250"/>
              </a:spcAft>
              <a:buNone/>
            </a:pPr>
            <a:r>
              <a:rPr lang="pt-BR" sz="1050" dirty="0">
                <a:solidFill>
                  <a:srgbClr val="3A3A3A"/>
                </a:solidFill>
                <a:latin typeface="Calibri" pitchFamily="34" charset="0"/>
              </a:rPr>
              <a:t>Participações Societárias              [R$ X.XXX.XXX]           [X%]</a:t>
            </a:r>
          </a:p>
          <a:p>
            <a:pPr marL="0" indent="0">
              <a:spcAft>
                <a:spcPts val="250"/>
              </a:spcAft>
              <a:buNone/>
            </a:pPr>
            <a:r>
              <a:rPr lang="pt-BR" sz="1050" dirty="0">
                <a:solidFill>
                  <a:srgbClr val="3A3A3A"/>
                </a:solidFill>
                <a:latin typeface="Calibri" pitchFamily="34" charset="0"/>
              </a:rPr>
              <a:t>Previdência Privada                       [R$ X.XXX.XXX]           [X%]</a:t>
            </a:r>
          </a:p>
          <a:p>
            <a:pPr marL="0" indent="0">
              <a:spcAft>
                <a:spcPts val="250"/>
              </a:spcAft>
              <a:buNone/>
            </a:pPr>
            <a:r>
              <a:rPr lang="pt-BR" sz="1050" dirty="0">
                <a:solidFill>
                  <a:srgbClr val="3A3A3A"/>
                </a:solidFill>
                <a:latin typeface="Calibri" pitchFamily="34" charset="0"/>
              </a:rPr>
              <a:t>Ativos Internacionais                      [R$ X.XXX.XXX]           [X%]</a:t>
            </a:r>
          </a:p>
          <a:p>
            <a:pPr marL="0" indent="0">
              <a:spcAft>
                <a:spcPts val="250"/>
              </a:spcAft>
              <a:buNone/>
            </a:pPr>
            <a:r>
              <a:rPr lang="pt-BR" sz="1050" dirty="0">
                <a:solidFill>
                  <a:srgbClr val="3A3A3A"/>
                </a:solidFill>
                <a:latin typeface="Calibri" pitchFamily="34" charset="0"/>
              </a:rPr>
              <a:t>Outros                                              [R$ X.XXX.XXX]           [X%]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pt-BR" sz="1200" b="1" dirty="0">
                <a:solidFill>
                  <a:srgbClr val="142642"/>
                </a:solidFill>
                <a:latin typeface="Calibri" pitchFamily="34" charset="0"/>
              </a:rPr>
              <a:t>TOTAL                                       R$ XX.XXX.XXX]       100%</a:t>
            </a:r>
          </a:p>
        </p:txBody>
      </p:sp>
      <p:sp>
        <p:nvSpPr>
          <p:cNvPr id="13" name="SepLine"/>
          <p:cNvSpPr/>
          <p:nvPr/>
        </p:nvSpPr>
        <p:spPr>
          <a:xfrm>
            <a:off x="548640" y="4114800"/>
            <a:ext cx="4663440" cy="18288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0" name="ChartArea"/>
          <p:cNvSpPr/>
          <p:nvPr/>
        </p:nvSpPr>
        <p:spPr>
          <a:xfrm>
            <a:off x="5486400" y="1234440"/>
            <a:ext cx="3200400" cy="3474720"/>
          </a:xfrm>
          <a:prstGeom prst="rect">
            <a:avLst/>
          </a:prstGeom>
          <a:solidFill>
            <a:srgbClr val="F9F6F3"/>
          </a:solidFill>
          <a:ln w="6350">
            <a:solidFill>
              <a:srgbClr val="E8DDD5"/>
            </a:solidFill>
          </a:ln>
        </p:spPr>
        <p:txBody>
          <a:bodyPr/>
          <a:lstStyle/>
          <a:p>
            <a:endParaRPr lang="pt-BR"/>
          </a:p>
        </p:txBody>
      </p:sp>
      <p:sp>
        <p:nvSpPr>
          <p:cNvPr id="21" name="PieCircle"/>
          <p:cNvSpPr/>
          <p:nvPr/>
        </p:nvSpPr>
        <p:spPr>
          <a:xfrm>
            <a:off x="5852160" y="1417320"/>
            <a:ext cx="2468880" cy="2468880"/>
          </a:xfrm>
          <a:prstGeom prst="ellipse">
            <a:avLst/>
          </a:prstGeom>
          <a:solidFill>
            <a:srgbClr val="142642"/>
          </a:solidFill>
          <a:ln w="25400">
            <a:solidFill>
              <a:srgbClr val="BDAE78"/>
            </a:solidFill>
          </a:ln>
        </p:spPr>
        <p:txBody>
          <a:bodyPr wrap="square" lIns="0" tIns="0" rIns="0" bIns="0" rtlCol="0" anchor="ctr"/>
          <a:lstStyle/>
          <a:p>
            <a:pPr algn="ctr"/>
            <a:r>
              <a:rPr lang="pt-BR" sz="1000" dirty="0">
                <a:solidFill>
                  <a:srgbClr val="FFFFFF"/>
                </a:solidFill>
                <a:latin typeface="Calibri" pitchFamily="34" charset="0"/>
              </a:rPr>
              <a:t>[Inserir gráfico pizza]</a:t>
            </a:r>
          </a:p>
        </p:txBody>
      </p:sp>
      <p:sp>
        <p:nvSpPr>
          <p:cNvPr id="22" name="ChartLabel"/>
          <p:cNvSpPr/>
          <p:nvPr/>
        </p:nvSpPr>
        <p:spPr>
          <a:xfrm>
            <a:off x="5669280" y="402336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pt-BR" sz="900" i="1" dirty="0">
                <a:solidFill>
                  <a:srgbClr val="3A3A3A"/>
                </a:solidFill>
                <a:latin typeface="Calibri" pitchFamily="34" charset="0"/>
              </a:rPr>
              <a:t>Distribuição Percentual do Patrimônio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Estrutura Propost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AccentLine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itle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Estrutura Proposta</a:t>
            </a:r>
          </a:p>
        </p:txBody>
      </p:sp>
      <p:sp>
        <p:nvSpPr>
          <p:cNvPr id="5" name="PropostaBadge"/>
          <p:cNvSpPr/>
          <p:nvPr/>
        </p:nvSpPr>
        <p:spPr>
          <a:xfrm>
            <a:off x="7726680" y="1170432"/>
            <a:ext cx="960120" cy="256032"/>
          </a:xfrm>
          <a:prstGeom prst="roundRect">
            <a:avLst>
              <a:gd name="adj" fmla="val 16667"/>
            </a:avLst>
          </a:prstGeom>
          <a:solidFill>
            <a:srgbClr val="BDAE78"/>
          </a:solidFill>
          <a:ln/>
        </p:spPr>
        <p:txBody>
          <a:bodyPr wrap="square" lIns="0" tIns="0" rIns="0" bIns="0" rtlCol="0" anchor="ctr"/>
          <a:lstStyle/>
          <a:p>
            <a:pPr algn="ctr">
              <a:buNone/>
            </a:pPr>
            <a:r>
              <a:rPr lang="pt-BR" sz="800" b="1" dirty="0">
                <a:solidFill>
                  <a:srgbClr val="FFFFFF"/>
                </a:solidFill>
                <a:latin typeface="Calibri" pitchFamily="34" charset="0"/>
              </a:rPr>
              <a:t>PROPOSTA</a:t>
            </a:r>
          </a:p>
        </p:txBody>
      </p:sp>
      <p:sp>
        <p:nvSpPr>
          <p:cNvPr id="6" name="OrgArea"/>
          <p:cNvSpPr/>
          <p:nvPr/>
        </p:nvSpPr>
        <p:spPr>
          <a:xfrm>
            <a:off x="548640" y="1371600"/>
            <a:ext cx="8046720" cy="3017520"/>
          </a:xfrm>
          <a:prstGeom prst="rect">
            <a:avLst/>
          </a:prstGeom>
          <a:solidFill>
            <a:srgbClr val="F9F6F3"/>
          </a:solidFill>
          <a:ln w="12700">
            <a:solidFill>
              <a:srgbClr val="B9BEC2"/>
            </a:solidFill>
            <a:prstDash val="dash"/>
          </a:ln>
        </p:spPr>
        <p:txBody>
          <a:bodyPr wrap="square" rtlCol="0" anchor="ctr"/>
          <a:lstStyle/>
          <a:p>
            <a:pPr algn="ctr">
              <a:buNone/>
            </a:pPr>
            <a:r>
              <a:rPr lang="pt-BR" sz="1400" dirty="0">
                <a:solidFill>
                  <a:srgbClr val="B9BEC2"/>
                </a:solidFill>
                <a:latin typeface="Calibri" pitchFamily="34" charset="0"/>
              </a:rPr>
              <a:t>[Inserir organograma proposto]</a:t>
            </a:r>
          </a:p>
        </p:txBody>
      </p:sp>
      <p:sp>
        <p:nvSpPr>
          <p:cNvPr id="10" name="LegendPF"/>
          <p:cNvSpPr/>
          <p:nvPr/>
        </p:nvSpPr>
        <p:spPr>
          <a:xfrm>
            <a:off x="548640" y="4572000"/>
            <a:ext cx="1097280" cy="274320"/>
          </a:xfrm>
          <a:prstGeom prst="roundRect">
            <a:avLst>
              <a:gd name="adj" fmla="val 16667"/>
            </a:avLst>
          </a:prstGeom>
          <a:solidFill>
            <a:srgbClr val="142642"/>
          </a:solidFill>
          <a:ln/>
        </p:spPr>
        <p:txBody>
          <a:bodyPr wrap="square" lIns="0" tIns="0" rIns="0" bIns="0" rtlCol="0" anchor="ctr"/>
          <a:lstStyle/>
          <a:p>
            <a:pPr algn="ctr">
              <a:buNone/>
            </a:pPr>
            <a:r>
              <a:rPr lang="pt-BR" sz="800" b="1" dirty="0">
                <a:solidFill>
                  <a:srgbClr val="FFFFFF"/>
                </a:solidFill>
                <a:latin typeface="Calibri" pitchFamily="34" charset="0"/>
              </a:rPr>
              <a:t>PF</a:t>
            </a:r>
          </a:p>
        </p:txBody>
      </p:sp>
      <p:sp>
        <p:nvSpPr>
          <p:cNvPr id="11" name="LegendHoldPatr"/>
          <p:cNvSpPr/>
          <p:nvPr/>
        </p:nvSpPr>
        <p:spPr>
          <a:xfrm>
            <a:off x="1828800" y="4572000"/>
            <a:ext cx="1920240" cy="274320"/>
          </a:xfrm>
          <a:prstGeom prst="roundRect">
            <a:avLst>
              <a:gd name="adj" fmla="val 16667"/>
            </a:avLst>
          </a:prstGeom>
          <a:solidFill>
            <a:srgbClr val="BDAE78"/>
          </a:solidFill>
          <a:ln/>
        </p:spPr>
        <p:txBody>
          <a:bodyPr wrap="square" lIns="0" tIns="0" rIns="0" bIns="0" rtlCol="0" anchor="ctr"/>
          <a:lstStyle/>
          <a:p>
            <a:pPr algn="ctr">
              <a:buNone/>
            </a:pPr>
            <a:r>
              <a:rPr lang="pt-BR" sz="800" b="1" dirty="0">
                <a:solidFill>
                  <a:srgbClr val="FFFFFF"/>
                </a:solidFill>
                <a:latin typeface="Calibri" pitchFamily="34" charset="0"/>
              </a:rPr>
              <a:t>Holding Patrimonial</a:t>
            </a:r>
          </a:p>
        </p:txBody>
      </p:sp>
      <p:sp>
        <p:nvSpPr>
          <p:cNvPr id="12" name="LegendHoldOper"/>
          <p:cNvSpPr/>
          <p:nvPr/>
        </p:nvSpPr>
        <p:spPr>
          <a:xfrm>
            <a:off x="3931920" y="4572000"/>
            <a:ext cx="1920240" cy="274320"/>
          </a:xfrm>
          <a:prstGeom prst="roundRect">
            <a:avLst>
              <a:gd name="adj" fmla="val 16667"/>
            </a:avLst>
          </a:prstGeom>
          <a:solidFill>
            <a:srgbClr val="3A3A3A"/>
          </a:solidFill>
          <a:ln/>
        </p:spPr>
        <p:txBody>
          <a:bodyPr wrap="square" lIns="0" tIns="0" rIns="0" bIns="0" rtlCol="0" anchor="ctr"/>
          <a:lstStyle/>
          <a:p>
            <a:pPr algn="ctr">
              <a:buNone/>
            </a:pPr>
            <a:r>
              <a:rPr lang="pt-BR" sz="800" b="1" dirty="0">
                <a:solidFill>
                  <a:srgbClr val="FFFFFF"/>
                </a:solidFill>
                <a:latin typeface="Calibri" pitchFamily="34" charset="0"/>
              </a:rPr>
              <a:t>Holding Operacional</a:t>
            </a:r>
          </a:p>
        </p:txBody>
      </p:sp>
      <p:sp>
        <p:nvSpPr>
          <p:cNvPr id="13" name="LegendIntl"/>
          <p:cNvSpPr/>
          <p:nvPr/>
        </p:nvSpPr>
        <p:spPr>
          <a:xfrm>
            <a:off x="6035040" y="4572000"/>
            <a:ext cx="1371600" cy="274320"/>
          </a:xfrm>
          <a:prstGeom prst="roundRect">
            <a:avLst>
              <a:gd name="adj" fmla="val 16667"/>
            </a:avLst>
          </a:prstGeom>
          <a:solidFill>
            <a:srgbClr val="B9BEC2"/>
          </a:solidFill>
          <a:ln/>
        </p:spPr>
        <p:txBody>
          <a:bodyPr wrap="square" lIns="0" tIns="0" rIns="0" bIns="0" rtlCol="0" anchor="ctr"/>
          <a:lstStyle/>
          <a:p>
            <a:pPr algn="ctr">
              <a:buNone/>
            </a:pPr>
            <a:r>
              <a:rPr lang="pt-BR" sz="800" b="1" dirty="0">
                <a:solidFill>
                  <a:srgbClr val="FFFFFF"/>
                </a:solidFill>
                <a:latin typeface="Calibri" pitchFamily="34" charset="0"/>
              </a:rPr>
              <a:t>Internacional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26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0" y="2011680"/>
            <a:ext cx="5486400" cy="18288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731520" y="2194560"/>
            <a:ext cx="7680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Instrumentos de Sucessão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731520" y="306324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Testamento • Doação • Holding • Seguro • Previdência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Árvore de Decisã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AccentLine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itle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Qual Instrumento Utilizar?</a:t>
            </a:r>
          </a:p>
        </p:txBody>
      </p:sp>
      <p:sp>
        <p:nvSpPr>
          <p:cNvPr id="10" name="Q1Box"/>
          <p:cNvSpPr/>
          <p:nvPr/>
        </p:nvSpPr>
        <p:spPr>
          <a:xfrm>
            <a:off x="457200" y="1280160"/>
            <a:ext cx="3474720" cy="457200"/>
          </a:xfrm>
          <a:prstGeom prst="roundRect">
            <a:avLst>
              <a:gd name="adj" fmla="val 10000"/>
            </a:avLst>
          </a:prstGeom>
          <a:solidFill>
            <a:srgbClr val="F9F6F3"/>
          </a:solidFill>
          <a:ln w="12700">
            <a:solidFill>
              <a:srgbClr val="BDAE78"/>
            </a:solidFill>
          </a:ln>
        </p:spPr>
        <p:txBody>
          <a:bodyPr wrap="square" lIns="91440" tIns="0" rIns="91440" bIns="0" rtlCol="0" anchor="ctr"/>
          <a:lstStyle/>
          <a:p>
            <a:pPr algn="l">
              <a:buNone/>
            </a:pPr>
            <a:r>
              <a:rPr lang="pt-BR" sz="1000" dirty="0">
                <a:solidFill>
                  <a:srgbClr val="142642"/>
                </a:solidFill>
                <a:latin typeface="Calibri" pitchFamily="34" charset="0"/>
              </a:rPr>
              <a:t>Patrimônio imobiliário p/ renda?</a:t>
            </a:r>
          </a:p>
        </p:txBody>
      </p:sp>
      <p:sp>
        <p:nvSpPr>
          <p:cNvPr id="11" name="A1Box"/>
          <p:cNvSpPr/>
          <p:nvPr/>
        </p:nvSpPr>
        <p:spPr>
          <a:xfrm>
            <a:off x="5486400" y="1280160"/>
            <a:ext cx="3200400" cy="457200"/>
          </a:xfrm>
          <a:prstGeom prst="roundRect">
            <a:avLst>
              <a:gd name="adj" fmla="val 10000"/>
            </a:avLst>
          </a:prstGeom>
          <a:solidFill>
            <a:srgbClr val="142642"/>
          </a:solidFill>
          <a:ln/>
        </p:spPr>
        <p:txBody>
          <a:bodyPr wrap="square" lIns="91440" tIns="0" rIns="91440" bIns="0" rtlCol="0" anchor="ctr"/>
          <a:lstStyle/>
          <a:p>
            <a:pPr algn="ctr">
              <a:buNone/>
            </a:pPr>
            <a:r>
              <a:rPr lang="pt-BR" sz="1000" b="1" dirty="0">
                <a:solidFill>
                  <a:srgbClr val="FFFFFF"/>
                </a:solidFill>
                <a:latin typeface="Calibri" pitchFamily="34" charset="0"/>
              </a:rPr>
              <a:t>Holding Imobiliária</a:t>
            </a:r>
          </a:p>
        </p:txBody>
      </p:sp>
      <p:sp>
        <p:nvSpPr>
          <p:cNvPr id="12" name="Arrow1"/>
          <p:cNvSpPr/>
          <p:nvPr/>
        </p:nvSpPr>
        <p:spPr>
          <a:xfrm>
            <a:off x="3931920" y="1417320"/>
            <a:ext cx="1554480" cy="1828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0" name="Q2Box"/>
          <p:cNvSpPr/>
          <p:nvPr/>
        </p:nvSpPr>
        <p:spPr>
          <a:xfrm>
            <a:off x="457200" y="1920240"/>
            <a:ext cx="3474720" cy="457200"/>
          </a:xfrm>
          <a:prstGeom prst="roundRect">
            <a:avLst>
              <a:gd name="adj" fmla="val 10000"/>
            </a:avLst>
          </a:prstGeom>
          <a:solidFill>
            <a:srgbClr val="F9F6F3"/>
          </a:solidFill>
          <a:ln w="12700">
            <a:solidFill>
              <a:srgbClr val="BDAE78"/>
            </a:solidFill>
          </a:ln>
        </p:spPr>
        <p:txBody>
          <a:bodyPr wrap="square" lIns="91440" tIns="0" rIns="91440" bIns="0" rtlCol="0" anchor="ctr"/>
          <a:lstStyle/>
          <a:p>
            <a:pPr algn="l">
              <a:buNone/>
            </a:pPr>
            <a:r>
              <a:rPr lang="pt-BR" sz="1000" dirty="0">
                <a:solidFill>
                  <a:srgbClr val="142642"/>
                </a:solidFill>
                <a:latin typeface="Calibri" pitchFamily="34" charset="0"/>
              </a:rPr>
              <a:t>Proteção contra credores?</a:t>
            </a:r>
          </a:p>
        </p:txBody>
      </p:sp>
      <p:sp>
        <p:nvSpPr>
          <p:cNvPr id="21" name="A2Box"/>
          <p:cNvSpPr/>
          <p:nvPr/>
        </p:nvSpPr>
        <p:spPr>
          <a:xfrm>
            <a:off x="5486400" y="1920240"/>
            <a:ext cx="3200400" cy="457200"/>
          </a:xfrm>
          <a:prstGeom prst="roundRect">
            <a:avLst>
              <a:gd name="adj" fmla="val 10000"/>
            </a:avLst>
          </a:prstGeom>
          <a:solidFill>
            <a:srgbClr val="142642"/>
          </a:solidFill>
          <a:ln/>
        </p:spPr>
        <p:txBody>
          <a:bodyPr wrap="square" lIns="91440" tIns="0" rIns="91440" bIns="0" rtlCol="0" anchor="ctr"/>
          <a:lstStyle/>
          <a:p>
            <a:pPr algn="ctr">
              <a:buNone/>
            </a:pPr>
            <a:r>
              <a:rPr lang="pt-BR" sz="1000" b="1" dirty="0">
                <a:solidFill>
                  <a:srgbClr val="FFFFFF"/>
                </a:solidFill>
                <a:latin typeface="Calibri" pitchFamily="34" charset="0"/>
              </a:rPr>
              <a:t>Cláusulas Protetivas + Holding</a:t>
            </a:r>
          </a:p>
        </p:txBody>
      </p:sp>
      <p:sp>
        <p:nvSpPr>
          <p:cNvPr id="22" name="Arrow2"/>
          <p:cNvSpPr/>
          <p:nvPr/>
        </p:nvSpPr>
        <p:spPr>
          <a:xfrm>
            <a:off x="3931920" y="2057400"/>
            <a:ext cx="1554480" cy="1828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0" name="Q3Box"/>
          <p:cNvSpPr/>
          <p:nvPr/>
        </p:nvSpPr>
        <p:spPr>
          <a:xfrm>
            <a:off x="457200" y="2560320"/>
            <a:ext cx="3474720" cy="457200"/>
          </a:xfrm>
          <a:prstGeom prst="roundRect">
            <a:avLst>
              <a:gd name="adj" fmla="val 10000"/>
            </a:avLst>
          </a:prstGeom>
          <a:solidFill>
            <a:srgbClr val="F9F6F3"/>
          </a:solidFill>
          <a:ln w="12700">
            <a:solidFill>
              <a:srgbClr val="BDAE78"/>
            </a:solidFill>
          </a:ln>
        </p:spPr>
        <p:txBody>
          <a:bodyPr wrap="square" lIns="91440" tIns="0" rIns="91440" bIns="0" rtlCol="0" anchor="ctr"/>
          <a:lstStyle/>
          <a:p>
            <a:pPr algn="l">
              <a:buNone/>
            </a:pPr>
            <a:r>
              <a:rPr lang="pt-BR" sz="1000" dirty="0">
                <a:solidFill>
                  <a:srgbClr val="142642"/>
                </a:solidFill>
                <a:latin typeface="Calibri" pitchFamily="34" charset="0"/>
              </a:rPr>
              <a:t>Ativos internacionais?</a:t>
            </a:r>
          </a:p>
        </p:txBody>
      </p:sp>
      <p:sp>
        <p:nvSpPr>
          <p:cNvPr id="31" name="A3Box"/>
          <p:cNvSpPr/>
          <p:nvPr/>
        </p:nvSpPr>
        <p:spPr>
          <a:xfrm>
            <a:off x="5486400" y="2560320"/>
            <a:ext cx="3200400" cy="457200"/>
          </a:xfrm>
          <a:prstGeom prst="roundRect">
            <a:avLst>
              <a:gd name="adj" fmla="val 10000"/>
            </a:avLst>
          </a:prstGeom>
          <a:solidFill>
            <a:srgbClr val="142642"/>
          </a:solidFill>
          <a:ln/>
        </p:spPr>
        <p:txBody>
          <a:bodyPr wrap="square" lIns="91440" tIns="0" rIns="91440" bIns="0" rtlCol="0" anchor="ctr"/>
          <a:lstStyle/>
          <a:p>
            <a:pPr algn="ctr">
              <a:buNone/>
            </a:pPr>
            <a:r>
              <a:rPr lang="pt-BR" sz="1000" b="1" dirty="0">
                <a:solidFill>
                  <a:srgbClr val="FFFFFF"/>
                </a:solidFill>
                <a:latin typeface="Calibri" pitchFamily="34" charset="0"/>
              </a:rPr>
              <a:t>Trust ou Offshore</a:t>
            </a:r>
          </a:p>
        </p:txBody>
      </p:sp>
      <p:sp>
        <p:nvSpPr>
          <p:cNvPr id="32" name="Arrow3"/>
          <p:cNvSpPr/>
          <p:nvPr/>
        </p:nvSpPr>
        <p:spPr>
          <a:xfrm>
            <a:off x="3931920" y="2697480"/>
            <a:ext cx="1554480" cy="1828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0" name="Q4Box"/>
          <p:cNvSpPr/>
          <p:nvPr/>
        </p:nvSpPr>
        <p:spPr>
          <a:xfrm>
            <a:off x="457200" y="3200400"/>
            <a:ext cx="3474720" cy="457200"/>
          </a:xfrm>
          <a:prstGeom prst="roundRect">
            <a:avLst>
              <a:gd name="adj" fmla="val 10000"/>
            </a:avLst>
          </a:prstGeom>
          <a:solidFill>
            <a:srgbClr val="F9F6F3"/>
          </a:solidFill>
          <a:ln w="12700">
            <a:solidFill>
              <a:srgbClr val="BDAE78"/>
            </a:solidFill>
          </a:ln>
        </p:spPr>
        <p:txBody>
          <a:bodyPr wrap="square" lIns="91440" tIns="0" rIns="91440" bIns="0" rtlCol="0" anchor="ctr"/>
          <a:lstStyle/>
          <a:p>
            <a:pPr algn="l">
              <a:buNone/>
            </a:pPr>
            <a:r>
              <a:rPr lang="pt-BR" sz="1000" dirty="0">
                <a:solidFill>
                  <a:srgbClr val="142642"/>
                </a:solidFill>
                <a:latin typeface="Calibri" pitchFamily="34" charset="0"/>
              </a:rPr>
              <a:t>Liquidez imediata p/ herdeiros?</a:t>
            </a:r>
          </a:p>
        </p:txBody>
      </p:sp>
      <p:sp>
        <p:nvSpPr>
          <p:cNvPr id="41" name="A4Box"/>
          <p:cNvSpPr/>
          <p:nvPr/>
        </p:nvSpPr>
        <p:spPr>
          <a:xfrm>
            <a:off x="5486400" y="3200400"/>
            <a:ext cx="3200400" cy="457200"/>
          </a:xfrm>
          <a:prstGeom prst="roundRect">
            <a:avLst>
              <a:gd name="adj" fmla="val 10000"/>
            </a:avLst>
          </a:prstGeom>
          <a:solidFill>
            <a:srgbClr val="142642"/>
          </a:solidFill>
          <a:ln/>
        </p:spPr>
        <p:txBody>
          <a:bodyPr wrap="square" lIns="91440" tIns="0" rIns="91440" bIns="0" rtlCol="0" anchor="ctr"/>
          <a:lstStyle/>
          <a:p>
            <a:pPr algn="ctr">
              <a:buNone/>
            </a:pPr>
            <a:r>
              <a:rPr lang="pt-BR" sz="1000" b="1" dirty="0">
                <a:solidFill>
                  <a:srgbClr val="FFFFFF"/>
                </a:solidFill>
                <a:latin typeface="Calibri" pitchFamily="34" charset="0"/>
              </a:rPr>
              <a:t>Seguro de Vida + VGBL</a:t>
            </a:r>
          </a:p>
        </p:txBody>
      </p:sp>
      <p:sp>
        <p:nvSpPr>
          <p:cNvPr id="42" name="Arrow4"/>
          <p:cNvSpPr/>
          <p:nvPr/>
        </p:nvSpPr>
        <p:spPr>
          <a:xfrm>
            <a:off x="3931920" y="3337560"/>
            <a:ext cx="1554480" cy="1828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50" name="Q5Box"/>
          <p:cNvSpPr/>
          <p:nvPr/>
        </p:nvSpPr>
        <p:spPr>
          <a:xfrm>
            <a:off x="457200" y="3840480"/>
            <a:ext cx="3474720" cy="457200"/>
          </a:xfrm>
          <a:prstGeom prst="roundRect">
            <a:avLst>
              <a:gd name="adj" fmla="val 10000"/>
            </a:avLst>
          </a:prstGeom>
          <a:solidFill>
            <a:srgbClr val="F9F6F3"/>
          </a:solidFill>
          <a:ln w="12700">
            <a:solidFill>
              <a:srgbClr val="BDAE78"/>
            </a:solidFill>
          </a:ln>
        </p:spPr>
        <p:txBody>
          <a:bodyPr wrap="square" lIns="91440" tIns="0" rIns="91440" bIns="0" rtlCol="0" anchor="ctr"/>
          <a:lstStyle/>
          <a:p>
            <a:pPr algn="l">
              <a:buNone/>
            </a:pPr>
            <a:r>
              <a:rPr lang="pt-BR" sz="1000" dirty="0">
                <a:solidFill>
                  <a:srgbClr val="142642"/>
                </a:solidFill>
                <a:latin typeface="Calibri" pitchFamily="34" charset="0"/>
              </a:rPr>
              <a:t>Antecipar transferência c/ controle?</a:t>
            </a:r>
          </a:p>
        </p:txBody>
      </p:sp>
      <p:sp>
        <p:nvSpPr>
          <p:cNvPr id="51" name="A5Box"/>
          <p:cNvSpPr/>
          <p:nvPr/>
        </p:nvSpPr>
        <p:spPr>
          <a:xfrm>
            <a:off x="5486400" y="3840480"/>
            <a:ext cx="3200400" cy="457200"/>
          </a:xfrm>
          <a:prstGeom prst="roundRect">
            <a:avLst>
              <a:gd name="adj" fmla="val 10000"/>
            </a:avLst>
          </a:prstGeom>
          <a:solidFill>
            <a:srgbClr val="142642"/>
          </a:solidFill>
          <a:ln/>
        </p:spPr>
        <p:txBody>
          <a:bodyPr wrap="square" lIns="91440" tIns="0" rIns="91440" bIns="0" rtlCol="0" anchor="ctr"/>
          <a:lstStyle/>
          <a:p>
            <a:pPr algn="ctr">
              <a:buNone/>
            </a:pPr>
            <a:r>
              <a:rPr lang="pt-BR" sz="1000" b="1" dirty="0">
                <a:solidFill>
                  <a:srgbClr val="FFFFFF"/>
                </a:solidFill>
                <a:latin typeface="Calibri" pitchFamily="34" charset="0"/>
              </a:rPr>
              <a:t>Doação com Usufruto</a:t>
            </a:r>
          </a:p>
        </p:txBody>
      </p:sp>
      <p:sp>
        <p:nvSpPr>
          <p:cNvPr id="52" name="Arrow5"/>
          <p:cNvSpPr/>
          <p:nvPr/>
        </p:nvSpPr>
        <p:spPr>
          <a:xfrm>
            <a:off x="3931920" y="3977640"/>
            <a:ext cx="1554480" cy="1828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2358</Words>
  <Application>Microsoft Office PowerPoint</Application>
  <PresentationFormat>Apresentação na tela (16:9)</PresentationFormat>
  <Paragraphs>329</Paragraphs>
  <Slides>30</Slides>
  <Notes>24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35" baseType="lpstr">
      <vt:lpstr>Arial</vt:lpstr>
      <vt:lpstr>Calibri</vt:lpstr>
      <vt:lpstr>Georgia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Planejamento Sucessório e Patrimonial</dc:title>
  <dc:subject>PptxGenJS Presentation</dc:subject>
  <dc:creator>MBG Advogados</dc:creator>
  <cp:lastModifiedBy>José Victor Castelo Branco</cp:lastModifiedBy>
  <cp:revision>3</cp:revision>
  <dcterms:created xsi:type="dcterms:W3CDTF">2026-03-13T20:16:50Z</dcterms:created>
  <dcterms:modified xsi:type="dcterms:W3CDTF">2026-03-13T21:22:35Z</dcterms:modified>
</cp:coreProperties>
</file>